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598540145985411"/>
          <c:y val="0.29411764705882376"/>
          <c:w val="0.86131386861313863"/>
          <c:h val="0.508650519031141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FF00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4.4675398721129751E-2"/>
                  <c:y val="-5.762927223879403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16,</a:t>
                    </a:r>
                    <a:r>
                      <a:rPr lang="ru-RU" dirty="0" smtClean="0"/>
                      <a:t>4%</a:t>
                    </a:r>
                    <a:endParaRPr lang="en-US" dirty="0"/>
                  </a:p>
                </c:rich>
              </c:tx>
              <c:spPr/>
              <c:dLblPos val="bestFit"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3,</a:t>
                    </a:r>
                    <a:r>
                      <a:rPr lang="ru-RU" dirty="0" smtClean="0"/>
                      <a:t>3%</a:t>
                    </a:r>
                    <a:endParaRPr lang="en-US" dirty="0"/>
                  </a:p>
                </c:rich>
              </c:tx>
              <c:spPr/>
              <c:dLblPos val="bestFit"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80</a:t>
                    </a:r>
                    <a:r>
                      <a:rPr lang="ru-RU" dirty="0" smtClean="0"/>
                      <a:t>,3%</a:t>
                    </a:r>
                    <a:endParaRPr lang="en-US" dirty="0"/>
                  </a:p>
                </c:rich>
              </c:tx>
              <c:spPr/>
              <c:dLblPos val="bestFit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16.5</c:v>
                </c:pt>
                <c:pt idx="1">
                  <c:v>3.5</c:v>
                </c:pt>
                <c:pt idx="2">
                  <c:v>80</c:v>
                </c:pt>
              </c:numCache>
            </c:numRef>
          </c:val>
        </c:ser>
      </c:pie3DChart>
      <c:spPr>
        <a:noFill/>
        <a:ln w="2538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3877551020408198"/>
          <c:y val="0.32126696832579227"/>
          <c:w val="0.8"/>
          <c:h val="0.552036199095022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6021732283464567"/>
                  <c:y val="-0.445211676374701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797" dirty="0" smtClean="0"/>
                      <a:t>18</a:t>
                    </a:r>
                    <a:r>
                      <a:rPr lang="en-US" sz="1797" dirty="0" smtClean="0"/>
                      <a:t>,</a:t>
                    </a:r>
                    <a:r>
                      <a:rPr lang="ru-RU" sz="1797" dirty="0" smtClean="0"/>
                      <a:t>8%</a:t>
                    </a:r>
                    <a:endParaRPr lang="en-US" sz="1800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.28951798035554888"/>
                  <c:y val="-8.521489937342054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797" dirty="0" smtClean="0"/>
                      <a:t>3,</a:t>
                    </a:r>
                    <a:r>
                      <a:rPr lang="ru-RU" sz="1797" dirty="0" smtClean="0"/>
                      <a:t>2%</a:t>
                    </a:r>
                    <a:endParaRPr lang="en-US" sz="18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0.18031723354168391"/>
                  <c:y val="0.3085068740129181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797" dirty="0" smtClean="0"/>
                      <a:t>78,0%</a:t>
                    </a:r>
                    <a:endParaRPr lang="en-US" sz="1800" dirty="0"/>
                  </a:p>
                </c:rich>
              </c:tx>
              <c:spPr/>
              <c:dLblPos val="bestFit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78.8</c:v>
                </c:pt>
                <c:pt idx="1">
                  <c:v>17.7</c:v>
                </c:pt>
                <c:pt idx="2">
                  <c:v>3.5</c:v>
                </c:pt>
              </c:numCache>
            </c:numRef>
          </c:val>
        </c:ser>
      </c:pie3DChart>
      <c:spPr>
        <a:noFill/>
        <a:ln w="25427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3333333333333341"/>
          <c:y val="0.19289340101522853"/>
          <c:w val="0.92592592592592549"/>
          <c:h val="0.791878172588833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570748200676077E-2"/>
                  <c:y val="1.434048116768480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600" dirty="0" smtClean="0"/>
                      <a:t>20,0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"/>
                  <c:y val="-2.479458901799144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dirty="0" smtClean="0"/>
                      <a:t>3,</a:t>
                    </a:r>
                    <a:r>
                      <a:rPr lang="ru-RU" sz="1600" dirty="0" smtClean="0"/>
                      <a:t>4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0.14356304771599201"/>
                  <c:y val="-0.3129702538798491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dirty="0" smtClean="0"/>
                      <a:t>7</a:t>
                    </a:r>
                    <a:r>
                      <a:rPr lang="ru-RU" sz="1600" dirty="0" smtClean="0"/>
                      <a:t>6</a:t>
                    </a:r>
                    <a:r>
                      <a:rPr lang="en-US" sz="1600" dirty="0" smtClean="0"/>
                      <a:t>,</a:t>
                    </a:r>
                    <a:r>
                      <a:rPr lang="ru-RU" sz="1600" dirty="0" smtClean="0"/>
                      <a:t>6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dLblPos val="bestFit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0.18500000000000011</c:v>
                </c:pt>
                <c:pt idx="1">
                  <c:v>3.5999999999999997E-2</c:v>
                </c:pt>
                <c:pt idx="2">
                  <c:v>0.77900000000000058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53876039240019E-2"/>
          <c:y val="0.18016819646918311"/>
          <c:w val="0.57157807800949245"/>
          <c:h val="0.734117868420622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 доходы</c:v>
                </c:pt>
              </c:strCache>
            </c:strRef>
          </c:tx>
          <c:dLbls>
            <c:dLbl>
              <c:idx val="0"/>
              <c:layout>
                <c:manualLayout>
                  <c:x val="-3.1786549789462881E-2"/>
                  <c:y val="0.11822223858374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7980280287212621E-2"/>
                  <c:y val="-0.106807007640831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7798159414887067E-2"/>
                  <c:y val="-8.35394885387523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949298201409345E-2"/>
                  <c:y val="-9.57609335885731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958717729961399E-2"/>
                  <c:y val="-4.98057068996547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физ. лиц 28,8 млн.руб.</c:v>
                </c:pt>
                <c:pt idx="1">
                  <c:v>Акцизы 5,4 млн.руб.</c:v>
                </c:pt>
                <c:pt idx="2">
                  <c:v>Налог на совокупный доход  3,6 млн.руб.</c:v>
                </c:pt>
                <c:pt idx="3">
                  <c:v>Налоги, сборы за польз. Природными ресурсами   0,2 млн.руб.</c:v>
                </c:pt>
                <c:pt idx="4">
                  <c:v>Гос.пошлины  2,3 млн.руб.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</c:v>
                </c:pt>
                <c:pt idx="1">
                  <c:v>13.9</c:v>
                </c:pt>
                <c:pt idx="2">
                  <c:v>9.3000000000000007</c:v>
                </c:pt>
                <c:pt idx="3">
                  <c:v>0.5</c:v>
                </c:pt>
                <c:pt idx="4">
                  <c:v>2.2999999999999998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740983593674429"/>
          <c:y val="9.5199937826207864E-2"/>
          <c:w val="0.33323350440548866"/>
          <c:h val="0.8598987221649571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9409673726728791E-2"/>
                  <c:y val="-3.076242702297555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2.6263698874728212E-2"/>
                  <c:y val="-1.267034492255163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0.15649550843557078"/>
                  <c:y val="6.970626111965659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45,5%</a:t>
                    </a:r>
                    <a:endParaRPr lang="en-US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8.0311017029853732E-4"/>
                  <c:y val="-9.01664290822147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24,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-3.5368094021299219E-3"/>
                  <c:y val="-3.055724637794549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муниципального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0.16900000000000001</c:v>
                </c:pt>
                <c:pt idx="1">
                  <c:v>9.1000000000000025E-2</c:v>
                </c:pt>
                <c:pt idx="2">
                  <c:v>0.45400000000000001</c:v>
                </c:pt>
                <c:pt idx="3">
                  <c:v>0.24700000000000005</c:v>
                </c:pt>
                <c:pt idx="4">
                  <c:v>3.9000000000000014E-2</c:v>
                </c:pt>
              </c:numCache>
            </c:numRef>
          </c:val>
        </c:ser>
      </c:pie3D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4227675835674725"/>
          <c:y val="0"/>
          <c:w val="0.34573704718628229"/>
          <c:h val="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   32,4 млн.руб</c:v>
                </c:pt>
                <c:pt idx="1">
                  <c:v>национальная экономика   8,0 млн.уб</c:v>
                </c:pt>
                <c:pt idx="2">
                  <c:v>образование    193,7 млн.руб</c:v>
                </c:pt>
                <c:pt idx="3">
                  <c:v>здравоохранение    0,1 млн.руб</c:v>
                </c:pt>
                <c:pt idx="4">
                  <c:v>социальная политика  2,2 млн.руб</c:v>
                </c:pt>
                <c:pt idx="5">
                  <c:v> физкультура и спорт   0,1 млн.руб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0.13700000000000001</c:v>
                </c:pt>
                <c:pt idx="1">
                  <c:v>3.4000000000000002E-2</c:v>
                </c:pt>
                <c:pt idx="2">
                  <c:v>0.81899999999999995</c:v>
                </c:pt>
                <c:pt idx="3">
                  <c:v>5.0000000000000023E-4</c:v>
                </c:pt>
                <c:pt idx="4">
                  <c:v>9.0000000000000028E-3</c:v>
                </c:pt>
                <c:pt idx="5">
                  <c:v>5.0000000000000023E-4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autoTitleDeleted val="1"/>
    <c:view3D>
      <c:rotX val="30"/>
      <c:rotY val="184"/>
      <c:perspective val="30"/>
    </c:view3D>
    <c:plotArea>
      <c:layout>
        <c:manualLayout>
          <c:layoutTarget val="inner"/>
          <c:xMode val="edge"/>
          <c:yMode val="edge"/>
          <c:x val="0"/>
          <c:y val="0.14342446333741238"/>
          <c:w val="0.51505763949285777"/>
          <c:h val="0.789081671562629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6"/>
          <c:dPt>
            <c:idx val="0"/>
            <c:spPr>
              <a:solidFill>
                <a:schemeClr val="bg1"/>
              </a:solidFill>
            </c:spPr>
          </c:dPt>
          <c:dPt>
            <c:idx val="1"/>
            <c:explosion val="51"/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cat>
            <c:strRef>
              <c:f>Лист1!$A$2:$A$8</c:f>
              <c:strCache>
                <c:ptCount val="7"/>
                <c:pt idx="0">
                  <c:v>поддержка молодых специалистов сферы здравоохранения 0,09</c:v>
                </c:pt>
                <c:pt idx="1">
                  <c:v>развитие образования  194,4</c:v>
                </c:pt>
                <c:pt idx="2">
                  <c:v>развитие физической культуры и спорта  0,13</c:v>
                </c:pt>
                <c:pt idx="3">
                  <c:v>поддержка одаренной молодежи  0,15</c:v>
                </c:pt>
                <c:pt idx="4">
                  <c:v>информационное общество 0,25</c:v>
                </c:pt>
                <c:pt idx="5">
                  <c:v>развитие транспортной системы  6,9</c:v>
                </c:pt>
                <c:pt idx="6">
                  <c:v>профессиональная подготовка, переподготовка и повышение квалицикации мун.служищих  0,08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9.0000000000000024E-2</c:v>
                </c:pt>
                <c:pt idx="1">
                  <c:v>169.7</c:v>
                </c:pt>
                <c:pt idx="2">
                  <c:v>0.12000000000000002</c:v>
                </c:pt>
                <c:pt idx="3">
                  <c:v>0.12000000000000002</c:v>
                </c:pt>
                <c:pt idx="4">
                  <c:v>0.75000000000000022</c:v>
                </c:pt>
                <c:pt idx="5">
                  <c:v>8.6</c:v>
                </c:pt>
                <c:pt idx="6">
                  <c:v>8.0000000000000029E-2</c:v>
                </c:pt>
              </c:numCache>
            </c:numRef>
          </c:val>
        </c:ser>
      </c:pie3DChart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0.46686724513233968"/>
          <c:y val="7.1712173419080913E-2"/>
          <c:w val="0.52850470174058617"/>
          <c:h val="0.92828782658091913"/>
        </c:manualLayout>
      </c:layout>
      <c:spPr>
        <a:solidFill>
          <a:schemeClr val="bg2">
            <a:lumMod val="90000"/>
          </a:schemeClr>
        </a:solidFill>
      </c:spPr>
    </c:legend>
    <c:plotVisOnly val="1"/>
    <c:dispBlanksAs val="zero"/>
  </c:chart>
  <c:spPr>
    <a:solidFill>
      <a:schemeClr val="bg2">
        <a:lumMod val="90000"/>
      </a:schemeClr>
    </a:solidFill>
  </c:spPr>
  <c:txPr>
    <a:bodyPr/>
    <a:lstStyle/>
    <a:p>
      <a:pPr>
        <a:defRPr sz="1801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F9D433EE-D3A7-44AE-A8BB-5DD34F98DB11}" type="presOf" srcId="{B76B6343-3DA7-4273-BCFB-270C995935A6}" destId="{9FE8F69E-9DA3-4672-AA56-7CFEFFD180D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1C0C4027-B7FD-4940-B699-AEDACCE23874}" type="presOf" srcId="{4AAC98B2-E22F-4C5E-B29D-CEB13AFFC9DD}" destId="{207349D8-81F0-4A8B-87D7-D88ECD6D4680}" srcOrd="0" destOrd="0" presId="urn:microsoft.com/office/officeart/2008/layout/VerticalCurvedList"/>
    <dgm:cxn modelId="{F83F3053-12DD-4B40-A7B3-6990EE80269F}" type="presOf" srcId="{8B6ED9EA-22BF-429D-8E5D-88BADF5CBD3E}" destId="{A995BEE2-2F0D-43DD-9F69-0CBE524990AE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CB52F257-08B3-46F0-A34B-8193D1732187}" type="presOf" srcId="{41C25CEF-611B-437B-A59F-ED867A515430}" destId="{9B16200A-4929-4194-AA9E-3CABB7435619}" srcOrd="0" destOrd="0" presId="urn:microsoft.com/office/officeart/2008/layout/VerticalCurvedList"/>
    <dgm:cxn modelId="{052F1EF7-F99A-435A-BD0F-DAACBC34F8D6}" type="presOf" srcId="{7FAB0511-D136-4FA6-BC54-4566AD66B329}" destId="{94A8AEE7-2802-49C8-A34B-A11080D4A0BE}" srcOrd="0" destOrd="0" presId="urn:microsoft.com/office/officeart/2008/layout/VerticalCurvedList"/>
    <dgm:cxn modelId="{EE29BEE6-D85B-4582-BA6F-93F8F95CC028}" type="presParOf" srcId="{94A8AEE7-2802-49C8-A34B-A11080D4A0BE}" destId="{FF967343-F31B-4CCD-84DD-45B2552AEA0B}" srcOrd="0" destOrd="0" presId="urn:microsoft.com/office/officeart/2008/layout/VerticalCurvedList"/>
    <dgm:cxn modelId="{552A7F24-401F-4BC3-AF2A-C8D7924EAC9C}" type="presParOf" srcId="{FF967343-F31B-4CCD-84DD-45B2552AEA0B}" destId="{1ABE2C2F-CA6B-43AB-9047-20A23C900DDE}" srcOrd="0" destOrd="0" presId="urn:microsoft.com/office/officeart/2008/layout/VerticalCurvedList"/>
    <dgm:cxn modelId="{6EECF226-32EB-4082-AE04-5AD7A1C3F94F}" type="presParOf" srcId="{1ABE2C2F-CA6B-43AB-9047-20A23C900DDE}" destId="{BCFD9044-ADCD-4FFE-AFF1-9187D7764AAB}" srcOrd="0" destOrd="0" presId="urn:microsoft.com/office/officeart/2008/layout/VerticalCurvedList"/>
    <dgm:cxn modelId="{9CBD94E0-437A-43B0-8B43-FAF784706646}" type="presParOf" srcId="{1ABE2C2F-CA6B-43AB-9047-20A23C900DDE}" destId="{A995BEE2-2F0D-43DD-9F69-0CBE524990AE}" srcOrd="1" destOrd="0" presId="urn:microsoft.com/office/officeart/2008/layout/VerticalCurvedList"/>
    <dgm:cxn modelId="{36DFF6FF-305E-49D6-AA42-C1C8DD260465}" type="presParOf" srcId="{1ABE2C2F-CA6B-43AB-9047-20A23C900DDE}" destId="{5CE173F5-A1A6-432A-AAD5-7BCAC144603E}" srcOrd="2" destOrd="0" presId="urn:microsoft.com/office/officeart/2008/layout/VerticalCurvedList"/>
    <dgm:cxn modelId="{6CD369CB-DA0A-4A25-8944-5AF735789F2D}" type="presParOf" srcId="{1ABE2C2F-CA6B-43AB-9047-20A23C900DDE}" destId="{74F1D8BA-BA59-457A-8CD0-85CC2DE172D6}" srcOrd="3" destOrd="0" presId="urn:microsoft.com/office/officeart/2008/layout/VerticalCurvedList"/>
    <dgm:cxn modelId="{2A21D1BB-3700-4715-87B3-871A6819722E}" type="presParOf" srcId="{FF967343-F31B-4CCD-84DD-45B2552AEA0B}" destId="{207349D8-81F0-4A8B-87D7-D88ECD6D4680}" srcOrd="1" destOrd="0" presId="urn:microsoft.com/office/officeart/2008/layout/VerticalCurvedList"/>
    <dgm:cxn modelId="{E9D4515E-948C-4456-A3C4-8B93DEC66E51}" type="presParOf" srcId="{FF967343-F31B-4CCD-84DD-45B2552AEA0B}" destId="{E0629D16-4DC9-4147-AE64-EC491A9B4338}" srcOrd="2" destOrd="0" presId="urn:microsoft.com/office/officeart/2008/layout/VerticalCurvedList"/>
    <dgm:cxn modelId="{B9D954E4-45E2-47B4-B439-B5DEE75AEA9B}" type="presParOf" srcId="{E0629D16-4DC9-4147-AE64-EC491A9B4338}" destId="{41ECBF4F-B492-497D-8CD7-003E67329311}" srcOrd="0" destOrd="0" presId="urn:microsoft.com/office/officeart/2008/layout/VerticalCurvedList"/>
    <dgm:cxn modelId="{CD41999E-8BE0-426F-BAAC-99F63CBB1476}" type="presParOf" srcId="{FF967343-F31B-4CCD-84DD-45B2552AEA0B}" destId="{9B16200A-4929-4194-AA9E-3CABB7435619}" srcOrd="3" destOrd="0" presId="urn:microsoft.com/office/officeart/2008/layout/VerticalCurvedList"/>
    <dgm:cxn modelId="{E66C769D-29A3-45B8-A5D0-E485E419B8F5}" type="presParOf" srcId="{FF967343-F31B-4CCD-84DD-45B2552AEA0B}" destId="{2EE3D20A-70C9-45E8-9C5E-E43F40A2ABFA}" srcOrd="4" destOrd="0" presId="urn:microsoft.com/office/officeart/2008/layout/VerticalCurvedList"/>
    <dgm:cxn modelId="{4ABA6FA7-EE6A-4E08-8ED3-794B2F7AF861}" type="presParOf" srcId="{2EE3D20A-70C9-45E8-9C5E-E43F40A2ABFA}" destId="{59EE4CF0-1400-48FF-A7F9-F89B802617C8}" srcOrd="0" destOrd="0" presId="urn:microsoft.com/office/officeart/2008/layout/VerticalCurvedList"/>
    <dgm:cxn modelId="{3E29579F-BF36-41E6-AFFE-256EBF81F1BF}" type="presParOf" srcId="{FF967343-F31B-4CCD-84DD-45B2552AEA0B}" destId="{9FE8F69E-9DA3-4672-AA56-7CFEFFD180D9}" srcOrd="5" destOrd="0" presId="urn:microsoft.com/office/officeart/2008/layout/VerticalCurvedList"/>
    <dgm:cxn modelId="{AF5E5F97-4C43-423F-AA13-D35BFA3026DE}" type="presParOf" srcId="{FF967343-F31B-4CCD-84DD-45B2552AEA0B}" destId="{F4C2E94C-8F05-4AA5-A363-E17087EA49D9}" srcOrd="6" destOrd="0" presId="urn:microsoft.com/office/officeart/2008/layout/VerticalCurvedList"/>
    <dgm:cxn modelId="{F61F81AC-C5F2-490C-AD52-0BB8ABE06EC0}" type="presParOf" srcId="{F4C2E94C-8F05-4AA5-A363-E17087EA49D9}" destId="{1C1DCB2A-8663-44C6-ACF5-6F1D2FAFF44F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0.68112</cdr:x>
      <cdr:y>0</cdr:y>
    </cdr:from>
    <cdr:to>
      <cdr:x>0.90162</cdr:x>
      <cdr:y>0.05979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28184" y="0"/>
          <a:ext cx="20162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0.83463</cdr:x>
      <cdr:y>0</cdr:y>
    </cdr:from>
    <cdr:to>
      <cdr:x>1</cdr:x>
      <cdr:y>0.05979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31832" y="0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(МЛН.РУБ)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1DE90A-48F3-4582-9B4B-4D4BC653296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8D6C14-6ACF-435C-88C7-43CBBADFB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0CB410-6907-4C88-A9D9-BA520C816E94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1D07-9557-4F64-A715-8E6FE79581F2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CEB2-5CD9-4FBF-9534-1C3A4C741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73DC-FC4E-4BAF-AD82-39DC4CD09F8C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EBAD-7B92-44E7-A160-0E9D8260D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6EDF-C6E6-477B-9B0D-2537512E6792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DE26-E258-42B9-BE78-316335035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F34A-48F9-404C-A827-89562ADDB367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CBA1-013D-413D-9B66-8E88A9E58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B728-519E-473B-B63D-18B2B68059D9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5DD1-F6F6-4B2F-860E-A7AAEDB3E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233A-32A1-478D-97E7-6FC93C0A53E2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6980-89A0-4B4A-9EC7-0876B59F2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E3CA-53E0-48B7-93BD-223FB09E83E4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594D-8F7B-450B-87D8-04B2035FD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4B9D-10BF-4F2A-BA07-3CF86C43CAF5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6D78-5C32-4A2A-901A-1C8894F65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F21E-2DFA-458C-BE18-F01823CCD1B7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0C419-E0B0-4971-BC0F-4FBE56061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57F1-560D-4E21-B77D-C6375C8AE291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0F4E-5737-46E1-81D4-641D50C4B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037C-1427-49D8-AB10-3359C3176BD1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CF42-D5C3-43C3-96D0-9C0BC4DD4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386951-87E7-489A-9346-6BB081A505D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8A1F12-1259-4EFF-9DD7-263DD7658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187450" y="620713"/>
            <a:ext cx="72009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 проекту Решения Совета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 муниципального района «О бюджете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муниципального района на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2015 - 2017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7345362" cy="3460752"/>
        </p:xfrm>
        <a:graphic>
          <a:graphicData uri="http://schemas.openxmlformats.org/drawingml/2006/table">
            <a:tbl>
              <a:tblPr/>
              <a:tblGrid>
                <a:gridCol w="1836737"/>
                <a:gridCol w="1836738"/>
                <a:gridCol w="1835150"/>
                <a:gridCol w="1836737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 год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236,5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234,8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224,0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236,5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234,8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224,0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Дефицит 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1447" marR="91447"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294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(млн.руб.)</a:t>
            </a:r>
          </a:p>
        </p:txBody>
      </p:sp>
      <p:sp>
        <p:nvSpPr>
          <p:cNvPr id="11295" name="TextBox 5"/>
          <p:cNvSpPr txBox="1">
            <a:spLocks noChangeArrowheads="1"/>
          </p:cNvSpPr>
          <p:nvPr/>
        </p:nvSpPr>
        <p:spPr bwMode="auto">
          <a:xfrm>
            <a:off x="4787900" y="2260600"/>
            <a:ext cx="143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bg1"/>
                </a:solidFill>
              </a:rPr>
              <a:t>(прогноз)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В 2015-2017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ГОДАХ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sp>
        <p:nvSpPr>
          <p:cNvPr id="13" name="Овал 12"/>
          <p:cNvSpPr/>
          <p:nvPr/>
        </p:nvSpPr>
        <p:spPr>
          <a:xfrm>
            <a:off x="971550" y="3990975"/>
            <a:ext cx="935038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9400" y="3976688"/>
            <a:ext cx="9636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1663" y="3990975"/>
            <a:ext cx="9636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Box 14"/>
          <p:cNvSpPr txBox="1">
            <a:spLocks noChangeArrowheads="1"/>
          </p:cNvSpPr>
          <p:nvPr/>
        </p:nvSpPr>
        <p:spPr bwMode="auto">
          <a:xfrm>
            <a:off x="1114425" y="4130675"/>
            <a:ext cx="649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2015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301" name="TextBox 15"/>
          <p:cNvSpPr txBox="1">
            <a:spLocks noChangeArrowheads="1"/>
          </p:cNvSpPr>
          <p:nvPr/>
        </p:nvSpPr>
        <p:spPr bwMode="auto">
          <a:xfrm>
            <a:off x="4211638" y="4130675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2016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302" name="TextBox 16"/>
          <p:cNvSpPr txBox="1">
            <a:spLocks noChangeArrowheads="1"/>
          </p:cNvSpPr>
          <p:nvPr/>
        </p:nvSpPr>
        <p:spPr bwMode="auto">
          <a:xfrm>
            <a:off x="7092950" y="4130675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2017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-214346" y="4286256"/>
          <a:ext cx="3071802" cy="30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"/>
          <p:cNvGraphicFramePr>
            <a:graphicFrameLocks/>
          </p:cNvGraphicFramePr>
          <p:nvPr/>
        </p:nvGraphicFramePr>
        <p:xfrm>
          <a:off x="2857488" y="4071942"/>
          <a:ext cx="3079750" cy="320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2"/>
          <p:cNvGraphicFramePr>
            <a:graphicFrameLocks/>
          </p:cNvGraphicFramePr>
          <p:nvPr/>
        </p:nvGraphicFramePr>
        <p:xfrm>
          <a:off x="6083300" y="4775200"/>
          <a:ext cx="2667000" cy="213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района в 2015  году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1397000"/>
          <a:ext cx="8143932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района в 2015 году</a:t>
            </a:r>
          </a:p>
        </p:txBody>
      </p:sp>
      <p:graphicFrame>
        <p:nvGraphicFramePr>
          <p:cNvPr id="5" name="Диаграмма 1"/>
          <p:cNvGraphicFramePr>
            <a:graphicFrameLocks/>
          </p:cNvGraphicFramePr>
          <p:nvPr/>
        </p:nvGraphicFramePr>
        <p:xfrm>
          <a:off x="200025" y="1577975"/>
          <a:ext cx="8743950" cy="521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843213" y="1052513"/>
            <a:ext cx="338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9750" y="-242888"/>
            <a:ext cx="8280400" cy="1511301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НА 2015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179388" y="620713"/>
          <a:ext cx="8167687" cy="60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/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2015-2017 годы- Программный бюджет</a:t>
            </a:r>
            <a:endParaRPr lang="ru-RU" altLang="ru-RU" b="1" dirty="0" smtClean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муниципального района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2015-2017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годы сформирован в программной структуре расходов на основе семи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муниципального района.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муниципального района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муниципального района в определенной сфере. Муниципальная программа имеет цель, мероприятия и показатели эффективности, направленные на достижение </a:t>
            </a: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 Лежневского муниципального района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73025" y="946150"/>
            <a:ext cx="92170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altLang="ru-RU"/>
              <a:t>Развитие образования Лежневского муниципального района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altLang="ru-RU"/>
              <a:t>Развитие физической культуры и спорта Лежневского района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altLang="ru-RU"/>
              <a:t>Поддержка одаренной молодежи Лежневского муниципального района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altLang="ru-RU"/>
              <a:t>Информационное общество Лежневского муниципального района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altLang="ru-RU"/>
              <a:t>Развитие транспортной системы Лежневского муниципального района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altLang="ru-RU"/>
              <a:t>Профессиональная подготовка, переподготовка и повышение квалификации Лежневского муниципального района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ru-RU" altLang="ru-RU"/>
              <a:t>Поддержка молодых специалистов сферы здравоохранения Лежневского муниципального района</a:t>
            </a:r>
          </a:p>
          <a:p>
            <a:pPr marL="285750" indent="-285750">
              <a:buFontTx/>
              <a:buBlip>
                <a:blip r:embed="rId2"/>
              </a:buBlip>
            </a:pPr>
            <a:endParaRPr lang="ru-RU" altLang="ru-RU"/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0625"/>
            <a:ext cx="28432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3730625"/>
            <a:ext cx="302418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730625"/>
            <a:ext cx="3276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700" y="0"/>
            <a:ext cx="9144000" cy="836613"/>
          </a:xfr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/>
          </a:gradFill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2015 год</a:t>
            </a:r>
          </a:p>
        </p:txBody>
      </p:sp>
      <p:graphicFrame>
        <p:nvGraphicFramePr>
          <p:cNvPr id="4" name="Диаграмма 2"/>
          <p:cNvGraphicFramePr>
            <a:graphicFrameLocks/>
          </p:cNvGraphicFramePr>
          <p:nvPr/>
        </p:nvGraphicFramePr>
        <p:xfrm>
          <a:off x="-50800" y="785813"/>
          <a:ext cx="9245600" cy="6122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altLang="ru-RU" sz="2800" b="1" smtClean="0"/>
              <a:t>Муниципальная программа «Поддержка молодых специалистов сферы здравоохранения Лежневского муниципального района»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4128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3155950"/>
            <a:ext cx="4049712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213" y="1412875"/>
            <a:ext cx="2881312" cy="923925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Всего расходы по программе на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2015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год  0,09 млн.руб.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4067175" y="3155950"/>
            <a:ext cx="3889375" cy="2862263"/>
          </a:xfrm>
          <a:prstGeom prst="rect">
            <a:avLst/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Цели программы</a:t>
            </a:r>
            <a:r>
              <a:rPr lang="ru-RU" altLang="ru-RU"/>
              <a:t>: Создание системы социально-экономической поддержки молодых специалистов для решения потребности в кадрах в сфере здравоохранения, обеспечение доступных качественных услуг в сфере здравоохранения на территории Лежневского муниципального района </a:t>
            </a:r>
          </a:p>
        </p:txBody>
      </p:sp>
      <p:pic>
        <p:nvPicPr>
          <p:cNvPr id="1946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412875"/>
            <a:ext cx="32416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85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программа«Развитие образования Лежневского муниципального района»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675" y="1844675"/>
            <a:ext cx="2952750" cy="923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Всего расходы по программе на </a:t>
            </a:r>
            <a:r>
              <a:rPr lang="ru-RU" dirty="0" smtClean="0"/>
              <a:t>2015 </a:t>
            </a:r>
            <a:r>
              <a:rPr lang="ru-RU" dirty="0"/>
              <a:t>год  </a:t>
            </a:r>
            <a:r>
              <a:rPr lang="ru-RU" dirty="0" smtClean="0"/>
              <a:t>194,4 </a:t>
            </a:r>
            <a:r>
              <a:rPr lang="ru-RU" dirty="0"/>
              <a:t>млн.руб.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987675" y="3357563"/>
            <a:ext cx="2952750" cy="646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Развитие общего образования </a:t>
            </a:r>
            <a:r>
              <a:rPr lang="ru-RU" altLang="ru-RU" dirty="0" smtClean="0"/>
              <a:t>180,7млн.руб</a:t>
            </a:r>
            <a:r>
              <a:rPr lang="ru-RU" alt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675" y="4652963"/>
            <a:ext cx="2952750" cy="923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Модернизация дополнительного образования </a:t>
            </a:r>
            <a:r>
              <a:rPr lang="ru-RU" dirty="0" smtClean="0"/>
              <a:t>12,6 </a:t>
            </a:r>
            <a:r>
              <a:rPr lang="ru-RU" dirty="0"/>
              <a:t>млн.руб.</a:t>
            </a:r>
          </a:p>
        </p:txBody>
      </p:sp>
      <p:pic>
        <p:nvPicPr>
          <p:cNvPr id="2048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29876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87688"/>
            <a:ext cx="29876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4941888"/>
            <a:ext cx="2998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052513"/>
            <a:ext cx="32035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3087688"/>
            <a:ext cx="32035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941888"/>
            <a:ext cx="32035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муниципального района!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0" y="404813"/>
            <a:ext cx="6696075" cy="1752600"/>
          </a:xfrm>
        </p:spPr>
        <p:txBody>
          <a:bodyPr/>
          <a:lstStyle/>
          <a:p>
            <a:pPr algn="just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эти дни мы ведем работу над самым важным документом района на</a:t>
            </a:r>
            <a:r>
              <a:rPr lang="en-US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ближайшие три года - проектом бюджета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2015 год и плановый период 2016 и 2017 годов. Его формирование - это сложный процесс, в который должны быть вовлечены все граждане. </a:t>
            </a:r>
          </a:p>
          <a:p>
            <a:pPr algn="just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разрабатывался в непростых условиях замедления роста экономики как в целом по России, так и в Ивановской области и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Лежневском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районе. Вместе с тем, будут обеспечены финансированием все обязательства, взятые районом, в том числе и выполнение майских указов Президента Российской Федерации. </a:t>
            </a:r>
          </a:p>
          <a:p>
            <a:pPr algn="just" eaLnBrk="1" hangingPunct="1"/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над проектом бюджета мы уделяем особое внимание повышению открытости и прозрачности этого процесса. Такую задачу перед субъектами Российской Федерации и муниципальными образованиями поставил и глава государства Владимир Путин в своем Бюджетном послании.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1438" y="3284538"/>
            <a:ext cx="889317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Проект главного финансового документа Лежневского муниципального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района рассматривался на заседаниях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Совета Лежневского муниципального района, в рамках публичных слушаний, обсуждался на встречах с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общественностью. При этом для нас важно в доступной форме донести до жителей района информацию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 распределении бюджетных средств по приоритетным направлениям социально-экономического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развития, о ключевых мероприятиях муниципальных программ Лежневского муниципального района. 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Этому призван способствовать «Бюджет для граждан», материалы которого размещены на сайте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Администрации Лежневского муниципального района. Информация на интернет-ресурсе доходчиво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раскрывает основные понятия российского законодательства о бюджетном процессе, содержит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параметры доходной и расходной частей бюджета Лежневского муниципального района. Кроме того,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подробно изложены основные положения муниципальных программ Лежневского муниципального района. 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«Бюджет для граждан» позволит каждому жителю района  изучить основные направления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расходования бюджета Лежневского муниципального района по отраслям экономики и социальной сферы. Мы также открыты для ваших замечаний и конструктивных предложений.</a:t>
            </a:r>
          </a:p>
        </p:txBody>
      </p:sp>
      <p:pic>
        <p:nvPicPr>
          <p:cNvPr id="3077" name="Picture 2" descr="http://cs314421.vk.me/v314421815/8f44/a6I5ppJ7KQ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549275"/>
            <a:ext cx="216058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Глава администрации Лежневского                     </a:t>
            </a:r>
          </a:p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О.С. Кузьмичева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6072188"/>
            <a:ext cx="1285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  <a:alpha val="88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smtClean="0">
                <a:solidFill>
                  <a:srgbClr val="FF0000"/>
                </a:solidFill>
              </a:rPr>
              <a:t>Цель программы: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1800" smtClean="0">
                <a:solidFill>
                  <a:srgbClr val="FF0000"/>
                </a:solidFill>
              </a:rPr>
              <a:t>Повышение качества образовательных услуг и обеспечение возможности для всего населения Лежневского района получить доступное образование, обеспечивающее потребности экономики района и области.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49263" y="1412875"/>
            <a:ext cx="82089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FFC000"/>
                </a:solidFill>
              </a:rPr>
              <a:t>Перечень подпрограмм:</a:t>
            </a:r>
          </a:p>
          <a:p>
            <a:pPr algn="just">
              <a:buFontTx/>
              <a:buAutoNum type="arabicPeriod"/>
            </a:pPr>
            <a:r>
              <a:rPr lang="ru-RU" altLang="ru-RU" dirty="0">
                <a:solidFill>
                  <a:srgbClr val="FFC000"/>
                </a:solidFill>
              </a:rPr>
              <a:t>Развитие общего образования</a:t>
            </a:r>
          </a:p>
          <a:p>
            <a:pPr algn="just">
              <a:buFontTx/>
              <a:buAutoNum type="arabicPeriod"/>
            </a:pPr>
            <a:r>
              <a:rPr lang="ru-RU" altLang="ru-RU" dirty="0">
                <a:solidFill>
                  <a:srgbClr val="FFC000"/>
                </a:solidFill>
              </a:rPr>
              <a:t>Модернизация дополнительного образования</a:t>
            </a:r>
          </a:p>
          <a:p>
            <a:pPr algn="just">
              <a:buFontTx/>
              <a:buAutoNum type="arabicPeriod"/>
            </a:pPr>
            <a:r>
              <a:rPr lang="ru-RU" altLang="ru-RU" dirty="0">
                <a:solidFill>
                  <a:srgbClr val="FFC000"/>
                </a:solidFill>
              </a:rPr>
              <a:t>Выявление и поддержка одаренных детей</a:t>
            </a:r>
          </a:p>
          <a:p>
            <a:pPr algn="just">
              <a:buFontTx/>
              <a:buAutoNum type="arabicPeriod"/>
            </a:pPr>
            <a:r>
              <a:rPr lang="ru-RU" altLang="ru-RU" dirty="0">
                <a:solidFill>
                  <a:srgbClr val="FFC000"/>
                </a:solidFill>
              </a:rPr>
              <a:t>Организация отдыха и оздоровления детей, трудоустройство подростков в летний период</a:t>
            </a:r>
          </a:p>
          <a:p>
            <a:endParaRPr lang="ru-RU" altLang="ru-RU" dirty="0">
              <a:solidFill>
                <a:srgbClr val="FFC000"/>
              </a:solidFill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49263" y="3121025"/>
            <a:ext cx="82089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>
              <a:buFontTx/>
              <a:buAutoNum type="arabicPeriod"/>
            </a:pPr>
            <a:r>
              <a:rPr lang="ru-RU" alt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Всем детям в возрасте от 3 до 7 лет будет представлена возможность получения дошкольного образования</a:t>
            </a:r>
          </a:p>
          <a:p>
            <a:pPr algn="just">
              <a:buFontTx/>
              <a:buAutoNum type="arabicPeriod"/>
            </a:pPr>
            <a:r>
              <a:rPr lang="ru-RU" alt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Формирование кадровых ресурсов, обеспечивающих новые подходы к процессу обучения</a:t>
            </a:r>
          </a:p>
          <a:p>
            <a:pPr algn="just">
              <a:buFontTx/>
              <a:buAutoNum type="arabicPeriod"/>
            </a:pPr>
            <a:r>
              <a:rPr lang="ru-RU" alt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Осуществится переход на федеральные образовательные стандарты в системе дошкольного образования</a:t>
            </a:r>
          </a:p>
          <a:p>
            <a:pPr algn="just">
              <a:buFontTx/>
              <a:buAutoNum type="arabicPeriod"/>
            </a:pPr>
            <a:r>
              <a:rPr lang="ru-RU" alt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Повысится привлекательность профессии педагога дошкольного образования и  профессии учителя,  уровень квалификации преподавательских кадров</a:t>
            </a:r>
          </a:p>
          <a:p>
            <a:pPr algn="just">
              <a:buFontTx/>
              <a:buAutoNum type="arabicPeriod"/>
            </a:pPr>
            <a:r>
              <a:rPr lang="ru-RU" alt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Повысится качество общего образования в образовательных организация и удовлетворенность населения качеством образовательных услуг </a:t>
            </a:r>
          </a:p>
          <a:p>
            <a:pPr algn="just">
              <a:buFontTx/>
              <a:buAutoNum type="arabicPeriod"/>
            </a:pPr>
            <a:r>
              <a:rPr lang="ru-RU" alt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Педагоги образовательных организаций будут использовать информационно-коммуникационные технологии в образовательном процессе </a:t>
            </a:r>
          </a:p>
          <a:p>
            <a:pPr algn="just">
              <a:buFontTx/>
              <a:buAutoNum type="arabicPeriod"/>
            </a:pPr>
            <a:r>
              <a:rPr lang="ru-RU" alt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Увеличить число и долю детей, охваченных услугами дополнительного образования </a:t>
            </a:r>
          </a:p>
          <a:p>
            <a:pPr algn="just">
              <a:buFontTx/>
              <a:buAutoNum type="arabicPeriod"/>
            </a:pPr>
            <a:r>
              <a:rPr lang="ru-RU" alt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Возрастет число обучающихся, отдохнувших в загородных и городских лагерях</a:t>
            </a:r>
          </a:p>
          <a:p>
            <a:pPr algn="just">
              <a:buFontTx/>
              <a:buAutoNum type="arabicPeriod"/>
            </a:pPr>
            <a:r>
              <a:rPr lang="ru-RU" altLang="ru-RU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Возрастет число подростков, трудоустроенных в летний период </a:t>
            </a:r>
          </a:p>
          <a:p>
            <a:pPr algn="just"/>
            <a:endParaRPr lang="ru-RU" altLang="ru-RU" sz="1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  <a:alpha val="43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smtClean="0"/>
              <a:t>Муниципальная программа «</a:t>
            </a:r>
            <a:r>
              <a:rPr lang="ru-RU" sz="2800" smtClean="0">
                <a:latin typeface="Arial" charset="0"/>
              </a:rPr>
              <a:t>Поддержка </a:t>
            </a:r>
            <a:r>
              <a:rPr lang="ru-RU" sz="2800" smtClean="0"/>
              <a:t> </a:t>
            </a:r>
            <a:r>
              <a:rPr lang="ru-RU" sz="2800" smtClean="0">
                <a:latin typeface="Arial" charset="0"/>
              </a:rPr>
              <a:t>одаренной молодежи»</a:t>
            </a:r>
            <a:r>
              <a:rPr lang="ru-RU" sz="2800" smtClean="0"/>
              <a:t> Лежневского муниципального района»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1628775"/>
            <a:ext cx="3382962" cy="1508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/>
              <a:t>Цели программы</a:t>
            </a:r>
            <a:r>
              <a:rPr lang="ru-RU" b="1"/>
              <a:t>: создание условий для выявления и поддержки одаренной молодежи в Лежневском муниципальном районе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463" y="4149725"/>
            <a:ext cx="4248150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Ожидаемые результаты: </a:t>
            </a:r>
          </a:p>
          <a:p>
            <a:pPr>
              <a:defRPr/>
            </a:pPr>
            <a:r>
              <a:rPr lang="ru-RU"/>
              <a:t>-совершенствование системы работы с одаренной молодежью; </a:t>
            </a:r>
          </a:p>
          <a:p>
            <a:pPr>
              <a:defRPr/>
            </a:pPr>
            <a:r>
              <a:rPr lang="ru-RU"/>
              <a:t>-увеличение ежегодного участия творческих, общественных и спортивных коллективов в областных и всероссийских конкурсах, фестивалях, соревнованиях, слетах.</a:t>
            </a:r>
          </a:p>
        </p:txBody>
      </p:sp>
      <p:pic>
        <p:nvPicPr>
          <p:cNvPr id="2253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60500"/>
            <a:ext cx="329882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3136900"/>
            <a:ext cx="38925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solidFill>
            <a:srgbClr val="FFFF00">
              <a:alpha val="67058"/>
            </a:srgbClr>
          </a:solidFill>
        </p:spPr>
        <p:txBody>
          <a:bodyPr/>
          <a:lstStyle/>
          <a:p>
            <a:r>
              <a:rPr lang="ru-RU" altLang="ru-RU" sz="2800" smtClean="0"/>
              <a:t>Муниципальная программа «Развитие физической культуры и спорта Лежневского муниципального района»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302250" y="1484313"/>
            <a:ext cx="3384550" cy="3232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/>
              <a:t>Цель программы</a:t>
            </a:r>
            <a:r>
              <a:rPr lang="ru-RU" altLang="ru-RU" b="1"/>
              <a:t>: создание условий для укрепления здоровья населения путем развития инфраструктуры спорта, популяризации массового и профессионального спорта и приобщения различных слоев общества к регулярным занятиям физической культурой и спортом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00013" y="4951413"/>
            <a:ext cx="8586787" cy="1477962"/>
          </a:xfrm>
          <a:prstGeom prst="rect">
            <a:avLst/>
          </a:prstGeom>
          <a:solidFill>
            <a:srgbClr val="FFFF00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Ожидаемые результаты:</a:t>
            </a:r>
          </a:p>
          <a:p>
            <a:pPr>
              <a:buFont typeface="Arial" charset="0"/>
              <a:buChar char="•"/>
            </a:pPr>
            <a:r>
              <a:rPr lang="ru-RU" altLang="ru-RU"/>
              <a:t>Обеспеченность населения спортивными  залами</a:t>
            </a:r>
          </a:p>
          <a:p>
            <a:pPr>
              <a:buFont typeface="Arial" charset="0"/>
              <a:buChar char="•"/>
            </a:pPr>
            <a:r>
              <a:rPr lang="ru-RU" altLang="ru-RU"/>
              <a:t>Обеспеченность населения плоскостными спортивными сооружениями</a:t>
            </a:r>
          </a:p>
          <a:p>
            <a:endParaRPr lang="ru-RU" altLang="ru-RU"/>
          </a:p>
          <a:p>
            <a:pPr>
              <a:buFontTx/>
              <a:buAutoNum type="arabicPeriod"/>
            </a:pPr>
            <a:endParaRPr lang="ru-RU" altLang="ru-RU"/>
          </a:p>
        </p:txBody>
      </p:sp>
      <p:pic>
        <p:nvPicPr>
          <p:cNvPr id="235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44640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>
              <a:alpha val="49019"/>
            </a:srgbClr>
          </a:solidFill>
        </p:spPr>
        <p:txBody>
          <a:bodyPr/>
          <a:lstStyle/>
          <a:p>
            <a:r>
              <a:rPr lang="ru-RU" altLang="ru-RU" sz="2800" b="1" smtClean="0"/>
              <a:t>Муниципальная программа «Развитие информационного общества»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484438" y="1700213"/>
            <a:ext cx="3743325" cy="1200150"/>
          </a:xfrm>
          <a:prstGeom prst="rect">
            <a:avLst/>
          </a:prstGeom>
          <a:solidFill>
            <a:srgbClr val="00206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Цели программы: формирование современной инфраструктуры связи, развитие информационных технологий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23850" y="3068638"/>
            <a:ext cx="8280400" cy="3694112"/>
          </a:xfrm>
          <a:prstGeom prst="rect">
            <a:avLst/>
          </a:prstGeom>
          <a:solidFill>
            <a:srgbClr val="002060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Ожидаемые результаты:</a:t>
            </a:r>
          </a:p>
          <a:p>
            <a:pPr>
              <a:buFont typeface="Wingdings" pitchFamily="2" charset="2"/>
              <a:buChar char="§"/>
            </a:pPr>
            <a:r>
              <a:rPr lang="ru-RU" altLang="ru-RU" b="1"/>
              <a:t>Обеспечение доступа служащих к информационным ресурсам, к широкополосной сети Интернет</a:t>
            </a:r>
          </a:p>
          <a:p>
            <a:pPr>
              <a:buFont typeface="Wingdings" pitchFamily="2" charset="2"/>
              <a:buChar char="§"/>
            </a:pPr>
            <a:r>
              <a:rPr lang="ru-RU" altLang="ru-RU" b="1"/>
              <a:t>Регламентированный доступ к информационным системам для обмена данными</a:t>
            </a:r>
          </a:p>
          <a:p>
            <a:pPr>
              <a:buFont typeface="Wingdings" pitchFamily="2" charset="2"/>
              <a:buChar char="§"/>
            </a:pPr>
            <a:r>
              <a:rPr lang="ru-RU" altLang="ru-RU" b="1"/>
              <a:t>Повышение эффективности реагирования и улучшения взаимодействия служб</a:t>
            </a:r>
          </a:p>
          <a:p>
            <a:pPr>
              <a:buFont typeface="Wingdings" pitchFamily="2" charset="2"/>
              <a:buChar char="§"/>
            </a:pPr>
            <a:r>
              <a:rPr lang="ru-RU" altLang="ru-RU" b="1"/>
              <a:t>Доступность информационных ресурсов для граждан и организаций, доступ граждан к услугам, предоставляемым в электронном виде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b="1"/>
              <a:t>Обеспечение доступа к информации о деятельности органов местного самоуправления</a:t>
            </a:r>
          </a:p>
          <a:p>
            <a:pPr>
              <a:buFont typeface="Wingdings" pitchFamily="2" charset="2"/>
              <a:buChar char="§"/>
            </a:pPr>
            <a:r>
              <a:rPr lang="ru-RU" altLang="ru-RU" b="1"/>
              <a:t>Возможность получения единого информационного пространства для всех структурных подразделений администрации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smtClean="0"/>
              <a:t>Муниципальная программа «Развитие транспортной системы Лежневского муниципального района Ивановской области»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0338" y="2392363"/>
            <a:ext cx="309562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Цель программы: развитие автомобильных дорог общего пользования местного значения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875" y="3933825"/>
            <a:ext cx="3384550" cy="646113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Всего расходов по программе на </a:t>
            </a:r>
            <a:r>
              <a:rPr lang="ru-RU" dirty="0" smtClean="0"/>
              <a:t>2015 </a:t>
            </a:r>
            <a:r>
              <a:rPr lang="ru-RU" dirty="0"/>
              <a:t>год   </a:t>
            </a:r>
            <a:r>
              <a:rPr lang="ru-RU" dirty="0" smtClean="0"/>
              <a:t>6,9 </a:t>
            </a:r>
            <a:r>
              <a:rPr lang="ru-RU" dirty="0"/>
              <a:t>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smtClean="0"/>
              <a:t>Муниципальная программа «Профессиональная подготовка, переподготовка и повышение квалификации муниципальных служащих Администрации Лежневского муниципального района»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773238"/>
            <a:ext cx="3600450" cy="3692525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/>
              <a:t>Цели программы: </a:t>
            </a:r>
          </a:p>
          <a:p>
            <a:pPr>
              <a:defRPr/>
            </a:pPr>
            <a:r>
              <a:rPr lang="ru-RU"/>
              <a:t>профессиональный рост муниципальных служащих Администрации Лежневского муниципального района, создание систему изучения законодательства РФ, повышение теоретических знаний муниципальных служащих по вопросам деятельности структурных подразделений, приобретение практических навыков в работе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9700" y="1773238"/>
            <a:ext cx="3673475" cy="3416300"/>
          </a:xfrm>
          <a:prstGeom prst="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/>
              <a:t>Ожидаемые результаты: </a:t>
            </a:r>
          </a:p>
          <a:p>
            <a:pPr>
              <a:buFont typeface="Arial" charset="0"/>
              <a:buChar char="•"/>
              <a:defRPr/>
            </a:pPr>
            <a:r>
              <a:rPr lang="ru-RU"/>
              <a:t>Получить дополнительное высшее образование 3 муниципальным служащим</a:t>
            </a:r>
          </a:p>
          <a:p>
            <a:pPr>
              <a:buFont typeface="Arial" charset="0"/>
              <a:buChar char="•"/>
              <a:defRPr/>
            </a:pPr>
            <a:r>
              <a:rPr lang="ru-RU"/>
              <a:t>Повысить свою квалификацию 12 муниципальным служащим</a:t>
            </a:r>
          </a:p>
          <a:p>
            <a:pPr>
              <a:buFont typeface="Arial" charset="0"/>
              <a:buChar char="•"/>
              <a:defRPr/>
            </a:pPr>
            <a:r>
              <a:rPr lang="ru-RU"/>
              <a:t>Обеспечить прохождение стажировки 12 муниципальным служащим</a:t>
            </a:r>
          </a:p>
          <a:p>
            <a:pPr>
              <a:buFont typeface="Arial" charset="0"/>
              <a:buChar char="•"/>
              <a:defRPr/>
            </a:pPr>
            <a:r>
              <a:rPr lang="ru-RU"/>
              <a:t>Внедрить систему самостоятельной подготовки муниципальных служащих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19250" y="404813"/>
            <a:ext cx="5976938" cy="8636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Лежневский район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628775"/>
            <a:ext cx="48260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50825" y="3284538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Территория- 750 кв.км</a:t>
            </a:r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01.01.2014 </a:t>
            </a:r>
            <a:r>
              <a:rPr lang="ru-RU" altLang="ru-RU"/>
              <a:t>– </a:t>
            </a:r>
            <a:r>
              <a:rPr lang="ru-RU" altLang="ru-RU" smtClean="0"/>
              <a:t>19221,0 человек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49250" y="908050"/>
            <a:ext cx="82296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«Бюджет для граждан» – аналитический документ, разрабатываемый в целях предоставления гражданам актуальной информации о проекте бюджета Лежневского муниципального района в формате, доступном для широкого круга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пользователей. В представленной информации отражены положения проекта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бюджета Лежневского муниципального района на предстоящие три года: 2015 год и 2016-2017 годы</a:t>
            </a:r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24479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2852738"/>
            <a:ext cx="21526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852738"/>
            <a:ext cx="25939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/>
              <a:t>«Бюджет для граждан» нацелен на получение обратной связи от граждан, </a:t>
            </a:r>
          </a:p>
          <a:p>
            <a:pPr algn="just"/>
            <a:r>
              <a:rPr lang="ru-RU" altLang="ru-RU"/>
              <a:t>которым интересны современные проблемы муниципальных финансов в </a:t>
            </a:r>
          </a:p>
          <a:p>
            <a:pPr algn="just"/>
            <a:r>
              <a:rPr lang="ru-RU" altLang="ru-RU"/>
              <a:t>Лежневском муниципальном районе.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20638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средства.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1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средства.</a:t>
            </a: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36838"/>
            <a:ext cx="24479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122613" y="2871788"/>
            <a:ext cx="54721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Превышение доходов над расходами образует профицит. При профицитном 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1619250" y="1676400"/>
            <a:ext cx="73453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СОСТАВЛЕНИЕ ПРОЕКТА БЮДЖЕТА Работа по составлению проекта бюджета Лежневского муниципального района начинается за 9 месяцев до начала очередного финансового года. Постановлением главы администрации Лежневского муниципального района от 01.10.2012г. № 572утвержден Порядок составления проекта бюджета Лежневского муниципального района на 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Лежневского муниципального района 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муниципального района до конца текущего года рассматривается и одобряется Главой администрации Лежневского муниципального района для внесения его в Совет Лежневского муниципального района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муниципального района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муниципального района утверждается Советом Лежневского муниципального района в форме Решения Совета Лежневского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819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муниципального района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муниципального района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Муниципальные программы Лежневского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2015 – 2017 годы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23850" y="1571625"/>
            <a:ext cx="84963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Обеспечение сбалансированности районного 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Увеличение доходной базы района за счет развития малого и среднего предпринимательства и увеличение численности занятых в секторе экономики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Повышение качества образовательных услуг и обеспечение возможности для населения Ивановской области получить качественное образование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Развитие физической культуры и массового спорта, обеспечение доступности занятий спортом для всех слоев населения, содействие развитию туризма </a:t>
            </a:r>
          </a:p>
          <a:p>
            <a:pPr marL="285750" indent="-285750" algn="just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03225" y="-17145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2015 год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938213"/>
            <a:ext cx="903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420938"/>
            <a:ext cx="2076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275" y="2420938"/>
            <a:ext cx="2249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07950" y="1941513"/>
            <a:ext cx="4410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Промышленное производство вырастет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2,2%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7550" y="2420938"/>
            <a:ext cx="2232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2420938"/>
            <a:ext cx="2146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4572000" y="1844675"/>
            <a:ext cx="446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Производство сельскохозяйственной продукции вырастет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1,0%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0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700" y="4797425"/>
            <a:ext cx="20447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0275" y="4797425"/>
            <a:ext cx="22494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139700" y="4357688"/>
            <a:ext cx="431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Оборот розничной торговли увеличится на 1%</a:t>
            </a:r>
          </a:p>
        </p:txBody>
      </p:sp>
      <p:pic>
        <p:nvPicPr>
          <p:cNvPr id="10253" name="Рисунок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4797425"/>
            <a:ext cx="36004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4714875" y="4325938"/>
            <a:ext cx="4090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Заработная плата останется на уровне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1268</TotalTime>
  <Words>1767</Words>
  <Application>Microsoft Office PowerPoint</Application>
  <PresentationFormat>Экран (4:3)</PresentationFormat>
  <Paragraphs>188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Уважаемые жители Лежневского муниципального района!</vt:lpstr>
      <vt:lpstr>Лежневский район</vt:lpstr>
      <vt:lpstr>Что такое «бюджет для граждан»?</vt:lpstr>
      <vt:lpstr>Что такое бюджет?</vt:lpstr>
      <vt:lpstr>КАКИЕ ЭТАПЫ ПРОХОДИТ ПРОЕКТ  БЮДЖЕТА? </vt:lpstr>
      <vt:lpstr>НА ЧЕМ ОСНОВЫВАЕТСЯ СОСТАВЛЕНИЕ  ПРОЕКТА БЮДЖЕТА?  </vt:lpstr>
      <vt:lpstr>Основные направления бюджетной и налоговой политики Лежневского муниципального района на 2015 – 2017 годы</vt:lpstr>
      <vt:lpstr>Прогноз социально-экономического развития Лежневского муниципального района на 2015 год</vt:lpstr>
      <vt:lpstr>ОСНОВНЫЕ ХАРАКТЕРИСТИКИ БЮДЖЕТА  Лежневского МУНИЦИПАЛЬНОГО РАЙОНА НА  2015 - 2017 ГОДЫ</vt:lpstr>
      <vt:lpstr>СТРУКТУРА ДОХОДОВ БЮДЖЕТА В 2015-2017  ГОДАХ  </vt:lpstr>
      <vt:lpstr>Структура налоговых доходов бюджета  района в 2015  году</vt:lpstr>
      <vt:lpstr>Структура неналоговых доходов бюджета района в 2015 году</vt:lpstr>
      <vt:lpstr>СТРУКТУРА РАСХОДОВ БЮДЖЕТА НА 2015  ГОД</vt:lpstr>
      <vt:lpstr>Проект бюджета Лежневского муниципального района на 2015-2017 годы- Программный бюджет</vt:lpstr>
      <vt:lpstr>Перечень муниципальных программ Лежневского муниципального района</vt:lpstr>
      <vt:lpstr>Расходы на реализацию муниципальных программ Лежневского муниципального района на 2015 год</vt:lpstr>
      <vt:lpstr>Муниципальная программа «Поддержка молодых специалистов сферы здравоохранения Лежневского муниципального района»</vt:lpstr>
      <vt:lpstr>Муниципальная программа«Развитие образования Лежневского муниципального района»</vt:lpstr>
      <vt:lpstr>Цель программы: Повышение качества образовательных услуг и обеспечение возможности для всего населения Лежневского района получить доступное образование, обеспечивающее потребности экономики района и области.</vt:lpstr>
      <vt:lpstr>Муниципальная программа «Поддержка  одаренной молодежи» Лежневского муниципального района»</vt:lpstr>
      <vt:lpstr>Муниципальная программа «Развитие физической культуры и спорта Лежневского муниципального района»</vt:lpstr>
      <vt:lpstr>Муниципальная программа «Развитие информационного общества»</vt:lpstr>
      <vt:lpstr>Муниципальная программа «Развитие транспортной системы Лежневского муниципального района Ивановской области»</vt:lpstr>
      <vt:lpstr>Муниципальная программа «Профессиональная подготовка, переподготовка и повышение квалификации муниципальных служащих Администрации Лежневского муниципального района»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operator1</cp:lastModifiedBy>
  <cp:revision>106</cp:revision>
  <dcterms:created xsi:type="dcterms:W3CDTF">2014-01-11T19:46:57Z</dcterms:created>
  <dcterms:modified xsi:type="dcterms:W3CDTF">2015-01-12T07:55:28Z</dcterms:modified>
</cp:coreProperties>
</file>