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98" r:id="rId2"/>
    <p:sldId id="258" r:id="rId3"/>
    <p:sldId id="256" r:id="rId4"/>
    <p:sldId id="326" r:id="rId5"/>
    <p:sldId id="327" r:id="rId6"/>
    <p:sldId id="329" r:id="rId7"/>
    <p:sldId id="328" r:id="rId8"/>
    <p:sldId id="330" r:id="rId9"/>
    <p:sldId id="334" r:id="rId10"/>
    <p:sldId id="282" r:id="rId11"/>
    <p:sldId id="309" r:id="rId12"/>
    <p:sldId id="310" r:id="rId13"/>
    <p:sldId id="311" r:id="rId14"/>
    <p:sldId id="312" r:id="rId15"/>
    <p:sldId id="313" r:id="rId16"/>
    <p:sldId id="314" r:id="rId17"/>
    <p:sldId id="307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08" r:id="rId29"/>
    <p:sldId id="333" r:id="rId30"/>
    <p:sldId id="332" r:id="rId31"/>
    <p:sldId id="325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59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1344619429768812E-2"/>
          <c:y val="3.7558338888346296E-2"/>
          <c:w val="0.57290932784181181"/>
          <c:h val="0.89344367441937989"/>
        </c:manualLayout>
      </c:layout>
      <c:doughnutChart>
        <c:varyColors val="1"/>
        <c:ser>
          <c:idx val="0"/>
          <c:order val="0"/>
          <c:explosion val="12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30640,8</a:t>
                    </a:r>
                    <a:r>
                      <a:rPr lang="ru-RU" smtClean="0"/>
                      <a:t>(83,7 %)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6.130241074545989E-2"/>
                  <c:y val="1.143259920142845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1874,9</a:t>
                    </a:r>
                    <a:r>
                      <a:rPr lang="ru-RU" smtClean="0"/>
                      <a:t>(5,1%)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4.904192859636787E-2"/>
                  <c:y val="-8.57444940107134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955,2</a:t>
                    </a:r>
                    <a:r>
                      <a:rPr lang="ru-RU" dirty="0" smtClean="0"/>
                      <a:t>(2,6%)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303895840607308E-2"/>
                  <c:y val="8.8602643811070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1846,9</a:t>
                    </a:r>
                    <a:r>
                      <a:rPr lang="ru-RU" dirty="0" smtClean="0"/>
                      <a:t>(5.0%)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191,4</a:t>
                    </a:r>
                    <a:r>
                      <a:rPr lang="ru-RU" dirty="0" smtClean="0"/>
                      <a:t>(0,5%)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1.8390723223637967E-2"/>
                  <c:y val="-0.114325992014284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1071,4(2,9%)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0327508073282149E-2"/>
                  <c:y val="-5.532007088497158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Лист5!$A$1:$A$7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Земельный налог</c:v>
                </c:pt>
                <c:pt idx="4">
                  <c:v>Аренда за земельные участки</c:v>
                </c:pt>
                <c:pt idx="5">
                  <c:v>Доходы от продажи материальных активов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Лист5!$B$1:$B$7</c:f>
              <c:numCache>
                <c:formatCode>General</c:formatCode>
                <c:ptCount val="7"/>
                <c:pt idx="0">
                  <c:v>30640.799999999996</c:v>
                </c:pt>
                <c:pt idx="1">
                  <c:v>1874.9</c:v>
                </c:pt>
                <c:pt idx="2">
                  <c:v>955.2</c:v>
                </c:pt>
                <c:pt idx="3">
                  <c:v>1846.9</c:v>
                </c:pt>
                <c:pt idx="4">
                  <c:v>191.4</c:v>
                </c:pt>
                <c:pt idx="5">
                  <c:v>1071.4000000000001</c:v>
                </c:pt>
                <c:pt idx="6">
                  <c:v>13.6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440629178338561"/>
          <c:y val="0.20680986822354053"/>
          <c:w val="0.33946346714206926"/>
          <c:h val="0.6035291623550616"/>
        </c:manualLayout>
      </c:layout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12479,6</a:t>
                    </a:r>
                    <a:r>
                      <a:rPr lang="ru-RU" smtClean="0"/>
                      <a:t> (53,3%)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10141,8</a:t>
                    </a:r>
                    <a:r>
                      <a:rPr lang="ru-RU" smtClean="0"/>
                      <a:t> (43,3%)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8.2303950693323243E-3"/>
                  <c:y val="-7.79294393414042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749,2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(3,2%)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2921580277329343E-3"/>
                  <c:y val="0.126635338929781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54,7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(0,2%)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Лист5!$H$1:$H$4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Лист5!$I$1:$I$4</c:f>
              <c:numCache>
                <c:formatCode>General</c:formatCode>
                <c:ptCount val="4"/>
                <c:pt idx="0">
                  <c:v>12479.6</c:v>
                </c:pt>
                <c:pt idx="1">
                  <c:v>10141.799999999994</c:v>
                </c:pt>
                <c:pt idx="2">
                  <c:v>749.2</c:v>
                </c:pt>
                <c:pt idx="3">
                  <c:v>54.7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642</a:t>
                    </a:r>
                    <a:r>
                      <a:rPr lang="ru-RU" smtClean="0"/>
                      <a:t>(1,1%)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206,4</a:t>
                    </a:r>
                    <a:r>
                      <a:rPr lang="ru-RU" smtClean="0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370,9</a:t>
                    </a:r>
                    <a:r>
                      <a:rPr lang="ru-RU" smtClean="0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534,8</a:t>
                    </a:r>
                    <a:r>
                      <a:rPr lang="ru-RU" smtClean="0"/>
                      <a:t>(1,0%)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16227,3</a:t>
                    </a:r>
                    <a:r>
                      <a:rPr lang="ru-RU" smtClean="0"/>
                      <a:t>(29,1)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372,9</a:t>
                    </a:r>
                    <a:r>
                      <a:rPr lang="ru-RU" smtClean="0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2258,1</a:t>
                    </a:r>
                    <a:r>
                      <a:rPr lang="ru-RU" smtClean="0"/>
                      <a:t>(4,0%)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17417,8</a:t>
                    </a:r>
                    <a:r>
                      <a:rPr lang="ru-RU" smtClean="0"/>
                      <a:t>31,2%)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90</a:t>
                    </a:r>
                    <a:r>
                      <a:rPr lang="ru-RU" smtClean="0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17561,9</a:t>
                    </a:r>
                    <a:r>
                      <a:rPr lang="ru-RU" smtClean="0"/>
                      <a:t>(31,4%)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Лист5!$H$1:$H$14</c:f>
              <c:numCache>
                <c:formatCode>General</c:formatCode>
                <c:ptCount val="14"/>
                <c:pt idx="0">
                  <c:v>642</c:v>
                </c:pt>
                <c:pt idx="1">
                  <c:v>206.4</c:v>
                </c:pt>
                <c:pt idx="2">
                  <c:v>0</c:v>
                </c:pt>
                <c:pt idx="3">
                  <c:v>370.9</c:v>
                </c:pt>
                <c:pt idx="4">
                  <c:v>0</c:v>
                </c:pt>
                <c:pt idx="5">
                  <c:v>534.79999999999995</c:v>
                </c:pt>
                <c:pt idx="6">
                  <c:v>16227.3</c:v>
                </c:pt>
                <c:pt idx="7">
                  <c:v>51</c:v>
                </c:pt>
                <c:pt idx="8">
                  <c:v>372.9</c:v>
                </c:pt>
                <c:pt idx="9">
                  <c:v>2258.1</c:v>
                </c:pt>
                <c:pt idx="10">
                  <c:v>17417.8</c:v>
                </c:pt>
                <c:pt idx="11">
                  <c:v>90</c:v>
                </c:pt>
                <c:pt idx="12">
                  <c:v>17561.900000000001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19510061242393"/>
          <c:y val="0"/>
          <c:w val="0.32547156605424366"/>
          <c:h val="0.9421930020160718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funart.pro/uploads/posts/2022-08/1660826309_22-funart-pro-p-priroda-ivanovskoi-oblasti-priroda-krasivo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96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42976" y="0"/>
            <a:ext cx="7200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2022 год»</a:t>
            </a:r>
            <a:endParaRPr lang="ru-RU" alt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2022год</a:t>
            </a:r>
          </a:p>
        </p:txBody>
      </p:sp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857364"/>
          <a:ext cx="8546592" cy="4148708"/>
        </p:xfrm>
        <a:graphic>
          <a:graphicData uri="http://schemas.openxmlformats.org/drawingml/2006/table">
            <a:tbl>
              <a:tblPr/>
              <a:tblGrid>
                <a:gridCol w="2852928"/>
                <a:gridCol w="1330642"/>
                <a:gridCol w="1500198"/>
                <a:gridCol w="1428760"/>
                <a:gridCol w="1434064"/>
              </a:tblGrid>
              <a:tr h="880872"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191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2022 год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19100" indent="0" algn="l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marL="114300" indent="0" algn="ctr">
                        <a:spcAft>
                          <a:spcPts val="1050"/>
                        </a:spcAft>
                      </a:pP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% исполнения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32484">
                <a:tc vMerge="1">
                  <a:txBody>
                    <a:bodyPr/>
                    <a:lstStyle/>
                    <a:p>
                      <a:endParaRPr sz="6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</a:pPr>
                      <a:r>
                        <a:rPr lang="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первоначально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79400" indent="139700" algn="ctr">
                        <a:lnSpc>
                          <a:spcPct val="100000"/>
                        </a:lnSpc>
                      </a:pPr>
                      <a:r>
                        <a:rPr lang="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 учетом внесенных изменений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marL="279400" indent="139700" algn="ctr">
                        <a:lnSpc>
                          <a:spcPct val="100000"/>
                        </a:lnSpc>
                      </a:pPr>
                      <a:endParaRPr lang="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sz="6800"/>
                    </a:p>
                  </a:txBody>
                  <a:tcPr marL="0" marR="0" marT="0" marB="0"/>
                </a:tc>
              </a:tr>
              <a:tr h="841248">
                <a:tc>
                  <a:txBody>
                    <a:bodyPr/>
                    <a:lstStyle/>
                    <a:p>
                      <a:pPr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Общий объем доходов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53493,8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59145,2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60019,3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Общий объем расходов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53493,8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62713,6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55841,1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01624">
                <a:tc>
                  <a:txBody>
                    <a:bodyPr/>
                    <a:lstStyle/>
                    <a:p>
                      <a:pPr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Дефицит «-», профицит «+»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-3568,4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4178,2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-117,1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00826" y="1643050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85794"/>
            <a:ext cx="7513320" cy="9069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indent="0" algn="ctr"/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Основные характеристики бюджета </a:t>
            </a:r>
          </a:p>
          <a:p>
            <a:pPr indent="0" algn="ctr"/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три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143116"/>
          <a:ext cx="7667636" cy="378315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16909"/>
                <a:gridCol w="1916909"/>
                <a:gridCol w="1916909"/>
                <a:gridCol w="1916909"/>
              </a:tblGrid>
              <a:tr h="998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1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60,0</a:t>
                      </a:r>
                    </a:p>
                  </a:txBody>
                  <a:tcPr/>
                </a:tc>
              </a:tr>
              <a:tr h="64669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и </a:t>
                      </a:r>
                      <a:r>
                        <a:rPr lang="ru-RU" sz="1600" dirty="0" smtClean="0"/>
                        <a:t>неналоговые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7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9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(</a:t>
                      </a:r>
                      <a:r>
                        <a:rPr lang="ru-RU" sz="1600" baseline="0" dirty="0" err="1" smtClean="0"/>
                        <a:t>Профицит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1357298"/>
            <a:ext cx="8400288" cy="371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5256"/>
              </a:lnSpc>
            </a:pPr>
            <a:endParaRPr lang="ru" sz="4300" b="1" spc="-50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сполнение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городского поселения в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2022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году</a:t>
            </a: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доходам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2018 год и на плановый период 2019 и 2020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2643174" y="4786322"/>
          <a:ext cx="314327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42910" y="714356"/>
            <a:ext cx="7912608" cy="7396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2000" dirty="0">
                <a:solidFill>
                  <a:srgbClr val="403152"/>
                </a:solidFill>
                <a:latin typeface="Times New Roman"/>
              </a:rPr>
              <a:t>Структура налоговых доходов бюджета </a:t>
            </a:r>
            <a:r>
              <a:rPr lang="ru" sz="2000" dirty="0" smtClean="0">
                <a:solidFill>
                  <a:srgbClr val="403152"/>
                </a:solidFill>
                <a:latin typeface="Times New Roman"/>
              </a:rPr>
              <a:t>Лежневского </a:t>
            </a:r>
            <a:r>
              <a:rPr lang="ru" sz="2000" dirty="0">
                <a:solidFill>
                  <a:srgbClr val="403152"/>
                </a:solidFill>
                <a:latin typeface="Times New Roman"/>
              </a:rPr>
              <a:t>городского</a:t>
            </a:r>
          </a:p>
          <a:p>
            <a:pPr indent="0" algn="ctr">
              <a:spcAft>
                <a:spcPts val="4620"/>
              </a:spcAft>
            </a:pPr>
            <a:r>
              <a:rPr lang="ru" sz="2000" dirty="0">
                <a:solidFill>
                  <a:srgbClr val="403152"/>
                </a:solidFill>
                <a:latin typeface="Times New Roman"/>
              </a:rPr>
              <a:t>поселения в </a:t>
            </a:r>
            <a:r>
              <a:rPr lang="ru" sz="2000" dirty="0" smtClean="0">
                <a:solidFill>
                  <a:srgbClr val="403152"/>
                </a:solidFill>
                <a:latin typeface="Times New Roman"/>
              </a:rPr>
              <a:t>2022 </a:t>
            </a:r>
            <a:r>
              <a:rPr lang="ru" sz="2000" dirty="0">
                <a:solidFill>
                  <a:srgbClr val="403152"/>
                </a:solidFill>
                <a:latin typeface="Times New Roman"/>
              </a:rPr>
              <a:t>году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1500174"/>
            <a:ext cx="3286148" cy="51722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620"/>
              </a:spcBef>
              <a:spcAft>
                <a:spcPts val="210"/>
              </a:spcAft>
            </a:pPr>
            <a:r>
              <a:rPr lang="ru" sz="2800" b="1" dirty="0" smtClean="0">
                <a:latin typeface="Times New Roman"/>
              </a:rPr>
              <a:t>Налоговые и неналоговые доходы</a:t>
            </a: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 smtClean="0">
              <a:latin typeface="Times New Roman"/>
            </a:endParaRP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>
              <a:latin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85926"/>
            <a:ext cx="3286148" cy="51722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620"/>
              </a:spcBef>
              <a:spcAft>
                <a:spcPts val="210"/>
              </a:spcAft>
            </a:pPr>
            <a:r>
              <a:rPr lang="ru-RU" sz="1600" b="1" dirty="0" smtClean="0">
                <a:latin typeface="Times New Roman"/>
              </a:rPr>
              <a:t>Т</a:t>
            </a:r>
            <a:r>
              <a:rPr lang="ru" sz="1600" b="1" dirty="0" smtClean="0">
                <a:latin typeface="Times New Roman"/>
              </a:rPr>
              <a:t>ыс.руб.</a:t>
            </a: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 smtClean="0">
              <a:latin typeface="Times New Roman"/>
            </a:endParaRP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>
              <a:latin typeface="Times New Roman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1928802"/>
          <a:ext cx="821537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2022 году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1071546"/>
          <a:ext cx="771530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85728"/>
            <a:ext cx="7650480" cy="6351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840"/>
              </a:spcAft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Итоги исполнения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поселения за 2022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 по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доходам</a:t>
            </a:r>
            <a:endParaRPr lang="ru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000108"/>
          <a:ext cx="8215371" cy="3737618"/>
        </p:xfrm>
        <a:graphic>
          <a:graphicData uri="http://schemas.openxmlformats.org/drawingml/2006/table">
            <a:tbl>
              <a:tblPr/>
              <a:tblGrid>
                <a:gridCol w="1863280"/>
                <a:gridCol w="1499093"/>
                <a:gridCol w="1527326"/>
                <a:gridCol w="1628958"/>
                <a:gridCol w="1696714"/>
              </a:tblGrid>
              <a:tr h="236487">
                <a:tc rowSpan="2">
                  <a:txBody>
                    <a:bodyPr/>
                    <a:lstStyle/>
                    <a:p>
                      <a:pPr marL="254000" indent="0"/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2022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год,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2022год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26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2400" indent="0">
                        <a:lnSpc>
                          <a:spcPts val="24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 году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, %</a:t>
                      </a:r>
                    </a:p>
                  </a:txBody>
                  <a:tcPr marL="0" marR="0" marT="0" marB="0" anchor="ctr"/>
                </a:tc>
              </a:tr>
              <a:tr h="532097"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 % к</a:t>
                      </a:r>
                    </a:p>
                    <a:p>
                      <a:pPr marL="177800" indent="0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бюджетным</a:t>
                      </a:r>
                    </a:p>
                    <a:p>
                      <a:pPr marL="177800" indent="0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назначениям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</a:tr>
              <a:tr h="5320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Доходы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 том числе: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59145,2</a:t>
                      </a:r>
                    </a:p>
                    <a:p>
                      <a:pPr marL="4826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60019,4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101,5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10,3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3666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алоговые</a:t>
                      </a:r>
                      <a:r>
                        <a:rPr lang="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доходы: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НДФЛ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</a:t>
                      </a: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кцизы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Налог  на имущество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Земельный налог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34420,8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29970,0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1785,8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910,0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1755,0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35317,8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30640,8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1874,9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955,2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1846,9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102,6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102,2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105,2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             1,9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505994">
                <a:tc>
                  <a:txBody>
                    <a:bodyPr/>
                    <a:lstStyle/>
                    <a:p>
                      <a:pPr marL="25400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-Неналоговые доходы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доходы от использования имущества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-доходы от продажи активов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-штрафы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-прочие</a:t>
                      </a:r>
                      <a:r>
                        <a:rPr lang="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неналоговые доходы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1264,0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200,0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1050,0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14,0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1276,4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191,4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1071,4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13,6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95,7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102,0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96,8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           60,6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5143512"/>
          <a:ext cx="8215370" cy="1645920"/>
        </p:xfrm>
        <a:graphic>
          <a:graphicData uri="http://schemas.openxmlformats.org/drawingml/2006/table">
            <a:tbl>
              <a:tblPr/>
              <a:tblGrid>
                <a:gridCol w="1857388"/>
                <a:gridCol w="1500198"/>
                <a:gridCol w="1500198"/>
                <a:gridCol w="1643074"/>
                <a:gridCol w="1714512"/>
              </a:tblGrid>
              <a:tr h="8572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Безвозмездные поступления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: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Дотация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</a:t>
                      </a:r>
                      <a:endParaRPr lang="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Субвенции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-Межбюджетные</a:t>
                      </a:r>
                      <a:r>
                        <a:rPr lang="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трансферты</a:t>
                      </a:r>
                      <a:endParaRPr lang="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-прочие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безвозмездные поступления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23460,4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12479,6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10143,5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782,6</a:t>
                      </a:r>
                    </a:p>
                    <a:p>
                      <a:pPr marL="0" indent="0" algn="ctr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23425,2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12479,6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10141,8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749,2</a:t>
                      </a:r>
                    </a:p>
                    <a:p>
                      <a:pPr marL="0" indent="0" algn="ctr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54,7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99,8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99,9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95,7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23,4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1142984"/>
            <a:ext cx="8400288" cy="37147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5256"/>
              </a:lnSpc>
            </a:pPr>
            <a:endParaRPr lang="ru" sz="4300" b="1" spc="-50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сполнение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поселения в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2022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году</a:t>
            </a: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расходам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63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Распределение бюджетных ассигнований по разделам бюджетной классификации</a:t>
            </a:r>
          </a:p>
          <a:p>
            <a:pPr indent="0" algn="ctr"/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расходов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на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2022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(тыс.руб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.)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42918"/>
            <a:ext cx="7787640" cy="7065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592"/>
              </a:lnSpc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бюджетных назначений главными распорядителями средств бюджета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2022 год</a:t>
            </a:r>
            <a:endParaRPr lang="ru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1428736"/>
            <a:ext cx="1109472" cy="240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r"/>
            <a:r>
              <a:rPr lang="ru" sz="1500" b="1" dirty="0" smtClean="0">
                <a:latin typeface="Times New Roman"/>
              </a:rPr>
              <a:t>(тыс. </a:t>
            </a:r>
            <a:r>
              <a:rPr lang="ru" sz="1500" b="1" dirty="0">
                <a:latin typeface="Times New Roman"/>
              </a:rPr>
              <a:t>руб.)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928802"/>
          <a:ext cx="8215368" cy="3823186"/>
        </p:xfrm>
        <a:graphic>
          <a:graphicData uri="http://schemas.openxmlformats.org/drawingml/2006/table">
            <a:tbl>
              <a:tblPr/>
              <a:tblGrid>
                <a:gridCol w="3431864"/>
                <a:gridCol w="1707992"/>
                <a:gridCol w="1435051"/>
                <a:gridCol w="1640461"/>
              </a:tblGrid>
              <a:tr h="2079277">
                <a:tc>
                  <a:txBody>
                    <a:bodyPr/>
                    <a:lstStyle/>
                    <a:p>
                      <a:pPr indent="0" algn="ctr">
                        <a:lnSpc>
                          <a:spcPts val="2304"/>
                        </a:lnSpc>
                      </a:pP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 </a:t>
                      </a:r>
                      <a:endParaRPr lang="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Решением Совета 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</a:t>
                      </a:r>
                      <a:r>
                        <a:rPr lang="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2022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г.</a:t>
                      </a:r>
                      <a:endParaRPr lang="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80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в 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2022 </a:t>
                      </a: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Процент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исполнения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бюджетных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назначений</a:t>
                      </a:r>
                    </a:p>
                  </a:txBody>
                  <a:tcPr marL="0" marR="0" marT="0" marB="0" anchor="ctr"/>
                </a:tc>
              </a:tr>
              <a:tr h="855186">
                <a:tc>
                  <a:txBody>
                    <a:bodyPr/>
                    <a:lstStyle/>
                    <a:p>
                      <a:pPr marL="419100" indent="-419100">
                        <a:lnSpc>
                          <a:spcPts val="1500"/>
                        </a:lnSpc>
                      </a:pPr>
                      <a:r>
                        <a:rPr lang="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1. Администрация </a:t>
                      </a:r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Лежневского муниципального района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62713,6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55841,1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89,04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88723">
                <a:tc>
                  <a:txBody>
                    <a:bodyPr/>
                    <a:lstStyle/>
                    <a:p>
                      <a:pPr indent="0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Всего</a:t>
                      </a:r>
                      <a:r>
                        <a:rPr lang="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62713,6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55841,1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89,04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50825" y="32845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01.01.2023– 7153 </a:t>
            </a:r>
            <a:r>
              <a:rPr lang="ru-RU" altLang="ru-RU" dirty="0"/>
              <a:t>человек</a:t>
            </a:r>
          </a:p>
        </p:txBody>
      </p:sp>
      <p:pic>
        <p:nvPicPr>
          <p:cNvPr id="7173" name="Picture 7" descr="C:\Users\Администратор\Desktop\d0bbd0b5d0b6d0bdd0b5d0b2d0be1-26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63"/>
            <a:ext cx="3500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5072" y="1019969"/>
          <a:ext cx="8827008" cy="5249884"/>
        </p:xfrm>
        <a:graphic>
          <a:graphicData uri="http://schemas.openxmlformats.org/drawingml/2006/table">
            <a:tbl>
              <a:tblPr/>
              <a:tblGrid>
                <a:gridCol w="2804160"/>
                <a:gridCol w="1926336"/>
                <a:gridCol w="1877568"/>
                <a:gridCol w="2218944"/>
              </a:tblGrid>
              <a:tr h="536365">
                <a:tc gridSpan="4">
                  <a:txBody>
                    <a:bodyPr/>
                    <a:lstStyle/>
                    <a:p>
                      <a:pPr indent="0" algn="ctr"/>
                      <a:r>
                        <a:rPr lang="ru" sz="2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Исполнение бюджета за </a:t>
                      </a:r>
                      <a:r>
                        <a:rPr lang="ru" sz="2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2022 </a:t>
                      </a:r>
                      <a:r>
                        <a:rPr lang="ru" sz="2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по </a:t>
                      </a:r>
                      <a:r>
                        <a:rPr lang="ru" sz="2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отраслям</a:t>
                      </a:r>
                      <a:endParaRPr lang="ru" sz="2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</a:tr>
              <a:tr h="551750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Наименование отрасли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</a:t>
                      </a: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2022г., тыс.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уб.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2022г., тыс.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уб.</a:t>
                      </a:r>
                      <a:endParaRPr lang="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%</a:t>
                      </a:r>
                    </a:p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исполнения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1750">
                <a:tc>
                  <a:txBody>
                    <a:bodyPr/>
                    <a:lstStyle/>
                    <a:p>
                      <a:pPr marL="114300" indent="0">
                        <a:spcAft>
                          <a:spcPts val="630"/>
                        </a:spcAft>
                      </a:pPr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Общегосударственные</a:t>
                      </a:r>
                    </a:p>
                    <a:p>
                      <a:pPr marL="114300" indent="0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вопросы</a:t>
                      </a: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2959,2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1219,3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41,2</a:t>
                      </a: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715784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17041,8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16813,1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98,7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</a:tr>
              <a:tr h="526897">
                <a:tc>
                  <a:txBody>
                    <a:bodyPr/>
                    <a:lstStyle/>
                    <a:p>
                      <a:pPr marL="114300" indent="0">
                        <a:spcAft>
                          <a:spcPts val="420"/>
                        </a:spcAft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Жилищно-коммунальное</a:t>
                      </a:r>
                    </a:p>
                    <a:p>
                      <a:pPr marL="114300"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24725,2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20048,8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81,09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  <a:tr h="378482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Молодежная политика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378482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17639,4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17562,0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99,6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391459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Пенсионное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обеспечение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108,0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108,0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  <a:tr h="43628">
                <a:tc>
                  <a:txBody>
                    <a:bodyPr/>
                    <a:lstStyle/>
                    <a:p>
                      <a:pPr marL="114300" indent="0"/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426063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62713,6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55841,1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89,04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Развитие транспортной системы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elskie-vesti.ru/netcat_files/Image/656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elskie-vesti.ru/netcat_files/Image/742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3214710" cy="2428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500430" y="142852"/>
            <a:ext cx="2214578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904"/>
              </a:lnSpc>
            </a:pP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Объем расходов </a:t>
            </a:r>
          </a:p>
          <a:p>
            <a:pPr indent="0" algn="ctr">
              <a:lnSpc>
                <a:spcPts val="2904"/>
              </a:lnSpc>
            </a:pP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2022 год:</a:t>
            </a:r>
          </a:p>
          <a:p>
            <a:pPr indent="0" algn="ctr">
              <a:lnSpc>
                <a:spcPts val="2904"/>
              </a:lnSpc>
            </a:pPr>
            <a:r>
              <a:rPr lang="ru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18874,8тыс.руб.</a:t>
            </a:r>
            <a:endParaRPr lang="ru" b="1" u="sng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500174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развитие автомобильных дорог общего пользования местного значения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selskie-vesti.ru/netcat_files/Image/721_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elskie-vesti.ru/netcat_files/Image/841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357695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3000372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Обеспечено содержание улично-дорожной сети в летний и зимний период-10933,5 тыс. руб.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выполнен ремонт дорог по пер. Свердлова, ул.Мира, ул. 3я Оборонная, ул. 1я Западная-5293,8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Формирование современной городской среды на территории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 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ark-poddubnogo.ru/wp-content/uploads/2022/04/fk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95" y="1357298"/>
            <a:ext cx="8668905" cy="55007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857233"/>
            <a:ext cx="8643998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u="sng" dirty="0" smtClean="0"/>
              <a:t>В рамках реализации программы было освоено бюджетных средств в размере 4741,4 тыс.руб.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sz="1200" b="1" u="sng" dirty="0" smtClean="0"/>
              <a:t>Благоустройство дворовых территорий многоквартирных домов №6,8 на ул.  Маяковского-1705,2тыс.руб.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b="1" u="sng" dirty="0" smtClean="0"/>
              <a:t>Благоустройство дворовых территорий многоквартирных домов №21,23,25 на ул.  Кооперативная - 1 506,6 тыс.руб.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b="1" u="sng" dirty="0" smtClean="0"/>
              <a:t>Благоустройство дворовых территорий многоквартирных домов №1,7,9 на ул. Свердлова – 1500,7 тыс.руб.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b="1" u="sng" dirty="0" smtClean="0"/>
              <a:t>Иные мероприятия – 28,9 тыс.руб.</a:t>
            </a:r>
          </a:p>
          <a:p>
            <a:pPr marL="342900" indent="-342900">
              <a:buAutoNum type="arabicPeriod"/>
              <a:defRPr/>
            </a:pPr>
            <a:endParaRPr lang="ru-RU" b="1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85786" y="0"/>
            <a:ext cx="678661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u="sng" dirty="0"/>
              <a:t>Цель </a:t>
            </a:r>
            <a:r>
              <a:rPr lang="ru-RU" sz="1200" b="1" u="sng" dirty="0" smtClean="0"/>
              <a:t>программы</a:t>
            </a:r>
            <a:r>
              <a:rPr lang="ru-RU" sz="1200" dirty="0" smtClean="0"/>
              <a:t> 1.Повышение уровня благоустройства дворовых территорий.</a:t>
            </a:r>
          </a:p>
          <a:p>
            <a:r>
              <a:rPr lang="ru-RU" sz="1200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Детские игровые площадки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 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top-fon.com/uploads/posts/2023-01/1674911507_top-fon-com-p-fon-dlya-prezentatsii-detskaya-ploshchadka-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flomaster.club/uploads/posts/2022-12/1672312376_flomaster-club-p-risunok-moi-detskii-sad-obo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857453" cy="4857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83582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:</a:t>
            </a:r>
          </a:p>
          <a:p>
            <a:pPr algn="ctr"/>
            <a:r>
              <a:rPr lang="ru-RU" dirty="0" smtClean="0"/>
              <a:t>Обеспечение комфортных условий отдыха детей</a:t>
            </a:r>
          </a:p>
          <a:p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42918"/>
            <a:ext cx="835824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u="sng" dirty="0" smtClean="0"/>
              <a:t>В рамках реализации программы было освоено бюджетных средств в размере 494,4 тыс.руб. </a:t>
            </a:r>
          </a:p>
          <a:p>
            <a:pPr>
              <a:defRPr/>
            </a:pPr>
            <a:r>
              <a:rPr lang="ru-RU" sz="1200" b="1" u="sng" dirty="0" smtClean="0"/>
              <a:t>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sz="1200" b="1" u="sng" dirty="0" smtClean="0"/>
              <a:t>Приобретение детского уличного оборудования для пополнения детских игровых площадок п. Лежнево -494,4 тыс.руб.</a:t>
            </a:r>
          </a:p>
          <a:p>
            <a:pPr marL="342900" indent="-342900">
              <a:buAutoNum type="arabicPeriod"/>
              <a:defRPr/>
            </a:pPr>
            <a:endParaRPr lang="ru-RU" b="1" u="sng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"/>
            <a:ext cx="7929618" cy="615553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500174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В рамках реализации программы было освоено бюджетных средств в размере 170,0 тыс.руб.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Приобретение светильников для уличного освещения в п. Лежнево</a:t>
            </a:r>
          </a:p>
        </p:txBody>
      </p:sp>
      <p:sp>
        <p:nvSpPr>
          <p:cNvPr id="5126" name="AutoShape 6" descr="https://gas-kvas.com/uploads/posts/2023-02/1676363236_gas-kvas-com-p-fonari-v-gorode-risunok-detskii-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i.pinimg.com/originals/6a/fc/9b/6afc9b586402ae64cceb1f460af85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5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dirty="0" smtClean="0"/>
              <a:t>Развитие культуры и искусства в </a:t>
            </a:r>
            <a:r>
              <a:rPr lang="ru-RU" altLang="ru-RU" sz="2800" b="1" dirty="0" err="1" smtClean="0"/>
              <a:t>Лежневском</a:t>
            </a:r>
            <a:r>
              <a:rPr lang="ru-RU" altLang="ru-RU" sz="2800" b="1" dirty="0" smtClean="0"/>
              <a:t> городском поселении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503238"/>
          </a:xfrm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alt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altLang="ru-RU" sz="2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r>
              <a:rPr lang="ru-RU" altLang="ru-RU" sz="1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2021 год и на плановый период 2022 и 2023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57158" y="6273800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А.Ю.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Ильчев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6466" y="1428736"/>
            <a:ext cx="23375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400" b="1" dirty="0" smtClean="0"/>
              <a:t>Развитие культуры и искусства в </a:t>
            </a:r>
            <a:r>
              <a:rPr lang="ru-RU" altLang="ru-RU" sz="2400" b="1" dirty="0" err="1" smtClean="0"/>
              <a:t>Лежневском</a:t>
            </a:r>
            <a:r>
              <a:rPr lang="ru-RU" altLang="ru-RU" sz="2400" b="1" dirty="0" smtClean="0"/>
              <a:t> городском поселении</a:t>
            </a:r>
            <a:endParaRPr lang="ru-RU" altLang="ru-RU" sz="24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1500174"/>
            <a:ext cx="3571868" cy="2339102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интереса граждан к занятиям в любительских объединениях и клубах по интересам путем организации культурно-массовых, познавательно-развлекательных и других </a:t>
            </a:r>
            <a:r>
              <a:rPr lang="ru-RU" sz="1600" dirty="0" err="1" smtClean="0"/>
              <a:t>досуговых</a:t>
            </a:r>
            <a:r>
              <a:rPr lang="ru-RU" sz="1600" dirty="0" smtClean="0"/>
              <a:t> мероприятий, а итак же повышение интереса к чтению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3929066"/>
            <a:ext cx="3511550" cy="2585323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u="sng" dirty="0" smtClean="0"/>
              <a:t>В рамках реализации программы было освоено бюджетных средств в размере 247,6тыс.руб.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sz="1600" u="sng" dirty="0" smtClean="0"/>
              <a:t>Пополнения книжного фонда библиотеки -37,1 тыс.руб.</a:t>
            </a:r>
          </a:p>
          <a:p>
            <a:pPr marL="342900" indent="-342900">
              <a:buAutoNum type="arabicPeriod"/>
              <a:defRPr/>
            </a:pPr>
            <a:r>
              <a:rPr lang="ru-RU" sz="1600" u="sng" dirty="0" smtClean="0"/>
              <a:t>Приобретение музыкального оборудования в МБУК Дом культуры -210,5 тыс.руб.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30" name="Picture 6" descr="Молодёжный культурно-спортивный праздни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3857651" cy="2571768"/>
          </a:xfrm>
          <a:prstGeom prst="rect">
            <a:avLst/>
          </a:prstGeom>
          <a:noFill/>
        </p:spPr>
      </p:pic>
      <p:pic>
        <p:nvPicPr>
          <p:cNvPr id="1032" name="Picture 8" descr="Как приучить ребенка к чтению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37583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Социально значимые проекты реализованные в 2022 году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214423"/>
          <a:ext cx="8072493" cy="25371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0831"/>
                <a:gridCol w="2690831"/>
                <a:gridCol w="2690831"/>
              </a:tblGrid>
              <a:tr h="52907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мероприятия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План, тыс.руб.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Освоено тыс.руб.</a:t>
                      </a:r>
                      <a:endParaRPr lang="ru-RU" dirty="0"/>
                    </a:p>
                  </a:txBody>
                  <a:tcPr/>
                </a:tc>
              </a:tr>
              <a:tr h="571368">
                <a:tc>
                  <a:txBody>
                    <a:bodyPr/>
                    <a:lstStyle/>
                    <a:p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Строительстьво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и ремонт колодцев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35,5</a:t>
                      </a:r>
                      <a:endParaRPr lang="ru-RU" dirty="0"/>
                    </a:p>
                  </a:txBody>
                  <a:tcPr/>
                </a:tc>
              </a:tr>
              <a:tr h="1257009">
                <a:tc>
                  <a:txBody>
                    <a:bodyPr/>
                    <a:lstStyle/>
                    <a:p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2020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2021год –0,0тыс.руб.;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2022 год </a:t>
            </a:r>
            <a:r>
              <a:rPr lang="ru-RU" sz="2000" b="1" dirty="0" smtClean="0">
                <a:solidFill>
                  <a:srgbClr val="000000"/>
                </a:solidFill>
              </a:rPr>
              <a:t>–</a:t>
            </a:r>
            <a:r>
              <a:rPr lang="ru-RU" sz="2000" b="1" dirty="0" smtClean="0"/>
              <a:t> 0,0 тыс.руб.</a:t>
            </a:r>
            <a:endParaRPr lang="ru-RU" altLang="ru-RU" sz="20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43189" y="3214688"/>
            <a:ext cx="42148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01.01.2022 </a:t>
            </a:r>
            <a:r>
              <a:rPr lang="ru-RU" sz="2000" b="1" dirty="0"/>
              <a:t>– 0,0 руб.;</a:t>
            </a:r>
          </a:p>
          <a:p>
            <a:pPr algn="ctr"/>
            <a:r>
              <a:rPr lang="ru-RU" sz="2000" b="1" dirty="0" smtClean="0"/>
              <a:t>на 01.01.2023 –0,0 руб.;</a:t>
            </a:r>
          </a:p>
          <a:p>
            <a:pPr algn="ctr"/>
            <a:r>
              <a:rPr lang="ru-RU" sz="2000" b="1" smtClean="0"/>
              <a:t> на 01.01.2024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age3.slideserve.com/6971250/slide3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f.ppt-online.org/files1/slide/t/T1Gd63wkSxZ25cVU0tNMoqfXuQiLl74AKg9aYnEyrO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51204" name="AutoShape 4" descr="C:\Users\Admin\Desktop\AGmSsCBuRTgSNKyMeXKqOGpOv5TZnNzO7U9YnBrT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cf2.ppt-online.org/files2/slide/u/UG8jOmgeCAMfF7xpKrTQbN9v0q4sJRVi36htInk5Z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pbs.twimg.com/media/DOBPlzkXkAM-mju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pbs.twimg.com/media/DOBPlzkXkAM-mju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0" name="Picture 6" descr="https://image3.slideserve.com/6429289/slide3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s://image3.slideserve.com/6550926/slide4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8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40004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Итоги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за 2022 год и прогноз на2023-2025гг.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1208,3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1331,5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1398,1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1456,8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316,3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329,0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344,1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129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785926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98,5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8003</TotalTime>
  <Words>1424</Words>
  <Application>Microsoft Office PowerPoint</Application>
  <PresentationFormat>Экран (4:3)</PresentationFormat>
  <Paragraphs>407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Слайд 6</vt:lpstr>
      <vt:lpstr>Слайд 7</vt:lpstr>
      <vt:lpstr>Слайд 8</vt:lpstr>
      <vt:lpstr>Итоги социально-экономического развития Лежневского городского поселения за 2022 год и прогноз на2023-2025гг.</vt:lpstr>
      <vt:lpstr>ОСНОВНЫЕ ХАРАКТЕРИСТИКИ БЮДЖЕТА  ЛЕЖНЕВСКОГО ГОРОДСКОГО ПОСЕЛЕНИЯ  НА  2022год</vt:lpstr>
      <vt:lpstr>Слайд 11</vt:lpstr>
      <vt:lpstr>Слайд 12</vt:lpstr>
      <vt:lpstr>  СТРУКТУРА ДОХОДОВ БЮДЖЕТА ЛЕЖНЕВСКОГО ГОРОДСКОГО ПОСЕЛЕНИЯ НА 2018 год и на плановый период 2019 и 2020 годов.   </vt:lpstr>
      <vt:lpstr>Структура безвозмездных поступлений бюджета Лежневского городского поселения в 2022 году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Муниципальная программа Лежневского городского поселения</vt:lpstr>
      <vt:lpstr>Социально значимые проекты реализованные в 2022 году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494</cp:revision>
  <dcterms:created xsi:type="dcterms:W3CDTF">2014-01-11T19:46:57Z</dcterms:created>
  <dcterms:modified xsi:type="dcterms:W3CDTF">2023-08-23T17:31:12Z</dcterms:modified>
</cp:coreProperties>
</file>