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98" r:id="rId2"/>
    <p:sldId id="258" r:id="rId3"/>
    <p:sldId id="256" r:id="rId4"/>
    <p:sldId id="304" r:id="rId5"/>
    <p:sldId id="259" r:id="rId6"/>
    <p:sldId id="261" r:id="rId7"/>
    <p:sldId id="262" r:id="rId8"/>
    <p:sldId id="305" r:id="rId9"/>
    <p:sldId id="263" r:id="rId10"/>
    <p:sldId id="285" r:id="rId11"/>
    <p:sldId id="282" r:id="rId12"/>
    <p:sldId id="309" r:id="rId13"/>
    <p:sldId id="310" r:id="rId14"/>
    <p:sldId id="311" r:id="rId15"/>
    <p:sldId id="312" r:id="rId16"/>
    <p:sldId id="313" r:id="rId17"/>
    <p:sldId id="314" r:id="rId18"/>
    <p:sldId id="307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08" r:id="rId30"/>
    <p:sldId id="325" r:id="rId31"/>
    <p:sldId id="292" r:id="rId32"/>
    <p:sldId id="294" r:id="rId33"/>
    <p:sldId id="295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firstSliceAng val="0"/>
      </c:pie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29313,8(82,7%)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1584,8(4,5%)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832,8(2,3%)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2925,0(8,3%)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258,2(0,7%)</a:t>
                    </a:r>
                    <a:endParaRPr lang="en-US" dirty="0"/>
                  </a:p>
                </c:rich>
              </c:tx>
              <c:showPercent val="1"/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534,1(1,5%)</a:t>
                    </a:r>
                    <a:endParaRPr lang="en-US" dirty="0"/>
                  </a:p>
                </c:rich>
              </c:tx>
              <c:showPercent val="1"/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 smtClean="0"/>
                      <a:t>0,0(0,0%)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Лист1!$A$1:$A$8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Налоги на имущество</c:v>
                </c:pt>
                <c:pt idx="3">
                  <c:v>Земельный налог</c:v>
                </c:pt>
                <c:pt idx="4">
                  <c:v>Аренда за земельные участки</c:v>
                </c:pt>
                <c:pt idx="5">
                  <c:v>Доходы от продажи земельных участков</c:v>
                </c:pt>
                <c:pt idx="6">
                  <c:v>Штрафы, санкции</c:v>
                </c:pt>
                <c:pt idx="7">
                  <c:v>Единый сельхоз налог</c:v>
                </c:pt>
              </c:strCache>
            </c:strRef>
          </c:cat>
          <c:val>
            <c:numRef>
              <c:f>Лист1!$B$1:$B$8</c:f>
              <c:numCache>
                <c:formatCode>General</c:formatCode>
                <c:ptCount val="8"/>
                <c:pt idx="0">
                  <c:v>26731.9</c:v>
                </c:pt>
                <c:pt idx="1">
                  <c:v>1232.5999999999999</c:v>
                </c:pt>
                <c:pt idx="2">
                  <c:v>663.1</c:v>
                </c:pt>
                <c:pt idx="3">
                  <c:v>2434.3000000000002</c:v>
                </c:pt>
                <c:pt idx="4">
                  <c:v>291.7</c:v>
                </c:pt>
                <c:pt idx="5">
                  <c:v>951.2</c:v>
                </c:pt>
                <c:pt idx="6">
                  <c:v>162.1</c:v>
                </c:pt>
                <c:pt idx="7">
                  <c:v>0.2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7"/>
        <c:delete val="1"/>
      </c:legendEntry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10514,3</a:t>
                    </a:r>
                    <a:r>
                      <a:rPr lang="ru-RU"/>
                      <a:t>(55,4%)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5560</a:t>
                    </a:r>
                    <a:r>
                      <a:rPr lang="ru-RU"/>
                      <a:t>(29,3%)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2838,8</a:t>
                    </a:r>
                    <a:r>
                      <a:rPr lang="ru-RU"/>
                      <a:t>(15%)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64,8</a:t>
                    </a:r>
                    <a:r>
                      <a:rPr lang="ru-RU"/>
                      <a:t>(0,3%)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Лист1!$A$1:$A$4</c:f>
              <c:strCache>
                <c:ptCount val="4"/>
                <c:pt idx="0">
                  <c:v>Дотация</c:v>
                </c:pt>
                <c:pt idx="1">
                  <c:v>Субсидии</c:v>
                </c:pt>
                <c:pt idx="2">
                  <c:v>Межбюджетные трансферты</c:v>
                </c:pt>
                <c:pt idx="3">
                  <c:v>Прочие безвозмездные поступления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10514.3</c:v>
                </c:pt>
                <c:pt idx="1">
                  <c:v>5560</c:v>
                </c:pt>
                <c:pt idx="2">
                  <c:v>2838.8</c:v>
                </c:pt>
                <c:pt idx="3">
                  <c:v>64.8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591,9(1,0%)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0,0(0,0%)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178,0(0,3</a:t>
                    </a:r>
                    <a:r>
                      <a:rPr lang="ru-RU" dirty="0"/>
                      <a:t>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19090,3(32,7%)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32</a:t>
                    </a:r>
                    <a:r>
                      <a:rPr lang="ru-RU" dirty="0" smtClean="0"/>
                      <a:t>(0,1%)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 smtClean="0"/>
                      <a:t>336,9(0,6%)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ru-RU" dirty="0" smtClean="0"/>
                      <a:t>1755,4(3,0%)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ru-RU" dirty="0" smtClean="0"/>
                      <a:t>20027,9(34,3%)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layout>
                <c:manualLayout>
                  <c:x val="6.1740163835452783E-4"/>
                  <c:y val="-0.1108757188483969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90</a:t>
                    </a:r>
                    <a:r>
                      <a:rPr lang="ru-RU" dirty="0" smtClean="0"/>
                      <a:t>(0,2%)</a:t>
                    </a:r>
                    <a:endParaRPr lang="en-US" dirty="0"/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 smtClean="0"/>
                      <a:t>16</a:t>
                    </a:r>
                    <a:r>
                      <a:rPr lang="ru-RU" dirty="0" smtClean="0"/>
                      <a:t>215,4(26,0%)</a:t>
                    </a:r>
                    <a:endParaRPr lang="en-US" dirty="0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108</a:t>
                    </a:r>
                    <a:r>
                      <a:rPr lang="ru-RU"/>
                      <a:t>(0,2%)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Лист7!$A$9:$A$20</c:f>
              <c:strCache>
                <c:ptCount val="12"/>
                <c:pt idx="0">
                  <c:v>Общегосудартвенные расходы</c:v>
                </c:pt>
                <c:pt idx="1">
                  <c:v>Национальная безопасность</c:v>
                </c:pt>
                <c:pt idx="2">
                  <c:v>Водное хозяйство</c:v>
                </c:pt>
                <c:pt idx="3">
                  <c:v>Лесное хозяйство</c:v>
                </c:pt>
                <c:pt idx="4">
                  <c:v>дорожное хозяйство</c:v>
                </c:pt>
                <c:pt idx="5">
                  <c:v>Другие вопросы в национальной экономике</c:v>
                </c:pt>
                <c:pt idx="6">
                  <c:v>Жилищное хозяйство</c:v>
                </c:pt>
                <c:pt idx="7">
                  <c:v>Коммунальное хозяйство</c:v>
                </c:pt>
                <c:pt idx="8">
                  <c:v>Благоустройство</c:v>
                </c:pt>
                <c:pt idx="9">
                  <c:v>Молодежная политика</c:v>
                </c:pt>
                <c:pt idx="10">
                  <c:v>Культура, кинематография</c:v>
                </c:pt>
                <c:pt idx="11">
                  <c:v>Пенсионное обеспечение</c:v>
                </c:pt>
              </c:strCache>
            </c:strRef>
          </c:cat>
          <c:val>
            <c:numRef>
              <c:f>Лист7!$B$9:$B$20</c:f>
              <c:numCache>
                <c:formatCode>General</c:formatCode>
                <c:ptCount val="12"/>
                <c:pt idx="0">
                  <c:v>1677.4</c:v>
                </c:pt>
                <c:pt idx="1">
                  <c:v>100</c:v>
                </c:pt>
                <c:pt idx="2">
                  <c:v>195</c:v>
                </c:pt>
                <c:pt idx="3">
                  <c:v>0</c:v>
                </c:pt>
                <c:pt idx="4">
                  <c:v>19372.3</c:v>
                </c:pt>
                <c:pt idx="5">
                  <c:v>32</c:v>
                </c:pt>
                <c:pt idx="6">
                  <c:v>1090</c:v>
                </c:pt>
                <c:pt idx="7">
                  <c:v>2386.9</c:v>
                </c:pt>
                <c:pt idx="8">
                  <c:v>21760.400000000001</c:v>
                </c:pt>
                <c:pt idx="9">
                  <c:v>90</c:v>
                </c:pt>
                <c:pt idx="10">
                  <c:v>16109.2</c:v>
                </c:pt>
                <c:pt idx="11">
                  <c:v>108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B0511-D136-4FA6-BC54-4566AD66B329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AC98B2-E22F-4C5E-B29D-CEB13AFFC9DD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sz="1600" baseline="0" dirty="0">
            <a:solidFill>
              <a:schemeClr val="tx1"/>
            </a:solidFill>
          </a:endParaRPr>
        </a:p>
      </dgm:t>
    </dgm:pt>
    <dgm:pt modelId="{07B6DA1F-9CFB-4D23-953D-F9591ABD9F3B}" type="parTrans" cxnId="{F99E76FE-6F4B-4190-BE9E-88D53138932A}">
      <dgm:prSet/>
      <dgm:spPr/>
      <dgm:t>
        <a:bodyPr/>
        <a:lstStyle/>
        <a:p>
          <a:endParaRPr lang="ru-RU"/>
        </a:p>
      </dgm:t>
    </dgm:pt>
    <dgm:pt modelId="{8B6ED9EA-22BF-429D-8E5D-88BADF5CBD3E}" type="sibTrans" cxnId="{F99E76FE-6F4B-4190-BE9E-88D53138932A}">
      <dgm:prSet/>
      <dgm:spPr/>
      <dgm:t>
        <a:bodyPr/>
        <a:lstStyle/>
        <a:p>
          <a:endParaRPr lang="ru-RU"/>
        </a:p>
      </dgm:t>
    </dgm:pt>
    <dgm:pt modelId="{41C25CEF-611B-437B-A59F-ED867A515430}">
      <dgm:prSet phldrT="[Текст]" phldr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190CBF4D-0837-41E0-A3FC-195F00474E84}" type="parTrans" cxnId="{3FBD0DA3-2775-45C3-87FA-4C4857A46717}">
      <dgm:prSet/>
      <dgm:spPr/>
      <dgm:t>
        <a:bodyPr/>
        <a:lstStyle/>
        <a:p>
          <a:endParaRPr lang="ru-RU"/>
        </a:p>
      </dgm:t>
    </dgm:pt>
    <dgm:pt modelId="{3C9710B3-9700-4813-BA30-11B5B375EED5}" type="sibTrans" cxnId="{3FBD0DA3-2775-45C3-87FA-4C4857A46717}">
      <dgm:prSet/>
      <dgm:spPr/>
      <dgm:t>
        <a:bodyPr/>
        <a:lstStyle/>
        <a:p>
          <a:endParaRPr lang="ru-RU"/>
        </a:p>
      </dgm:t>
    </dgm:pt>
    <dgm:pt modelId="{B76B6343-3DA7-4273-BCFB-270C995935A6}">
      <dgm:prSet phldrT="[Текст]" phldr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3165600D-52B4-4D1C-8480-4809F7F18960}" type="parTrans" cxnId="{CF7AD9C1-8C13-4577-8984-E3976CD5C3A4}">
      <dgm:prSet/>
      <dgm:spPr/>
      <dgm:t>
        <a:bodyPr/>
        <a:lstStyle/>
        <a:p>
          <a:endParaRPr lang="ru-RU"/>
        </a:p>
      </dgm:t>
    </dgm:pt>
    <dgm:pt modelId="{530BD118-F766-48B2-AFB5-58C639CE3E14}" type="sibTrans" cxnId="{CF7AD9C1-8C13-4577-8984-E3976CD5C3A4}">
      <dgm:prSet/>
      <dgm:spPr/>
      <dgm:t>
        <a:bodyPr/>
        <a:lstStyle/>
        <a:p>
          <a:endParaRPr lang="ru-RU"/>
        </a:p>
      </dgm:t>
    </dgm:pt>
    <dgm:pt modelId="{94A8AEE7-2802-49C8-A34B-A11080D4A0BE}" type="pres">
      <dgm:prSet presAssocID="{7FAB0511-D136-4FA6-BC54-4566AD66B32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F967343-F31B-4CCD-84DD-45B2552AEA0B}" type="pres">
      <dgm:prSet presAssocID="{7FAB0511-D136-4FA6-BC54-4566AD66B329}" presName="Name1" presStyleCnt="0"/>
      <dgm:spPr/>
    </dgm:pt>
    <dgm:pt modelId="{1ABE2C2F-CA6B-43AB-9047-20A23C900DDE}" type="pres">
      <dgm:prSet presAssocID="{7FAB0511-D136-4FA6-BC54-4566AD66B329}" presName="cycle" presStyleCnt="0"/>
      <dgm:spPr/>
    </dgm:pt>
    <dgm:pt modelId="{BCFD9044-ADCD-4FFE-AFF1-9187D7764AAB}" type="pres">
      <dgm:prSet presAssocID="{7FAB0511-D136-4FA6-BC54-4566AD66B329}" presName="srcNode" presStyleLbl="node1" presStyleIdx="0" presStyleCnt="3"/>
      <dgm:spPr/>
    </dgm:pt>
    <dgm:pt modelId="{A995BEE2-2F0D-43DD-9F69-0CBE524990AE}" type="pres">
      <dgm:prSet presAssocID="{7FAB0511-D136-4FA6-BC54-4566AD66B329}" presName="conn" presStyleLbl="parChTrans1D2" presStyleIdx="0" presStyleCnt="1"/>
      <dgm:spPr/>
      <dgm:t>
        <a:bodyPr/>
        <a:lstStyle/>
        <a:p>
          <a:endParaRPr lang="ru-RU"/>
        </a:p>
      </dgm:t>
    </dgm:pt>
    <dgm:pt modelId="{5CE173F5-A1A6-432A-AAD5-7BCAC144603E}" type="pres">
      <dgm:prSet presAssocID="{7FAB0511-D136-4FA6-BC54-4566AD66B329}" presName="extraNode" presStyleLbl="node1" presStyleIdx="0" presStyleCnt="3"/>
      <dgm:spPr/>
    </dgm:pt>
    <dgm:pt modelId="{74F1D8BA-BA59-457A-8CD0-85CC2DE172D6}" type="pres">
      <dgm:prSet presAssocID="{7FAB0511-D136-4FA6-BC54-4566AD66B329}" presName="dstNode" presStyleLbl="node1" presStyleIdx="0" presStyleCnt="3"/>
      <dgm:spPr/>
    </dgm:pt>
    <dgm:pt modelId="{207349D8-81F0-4A8B-87D7-D88ECD6D4680}" type="pres">
      <dgm:prSet presAssocID="{4AAC98B2-E22F-4C5E-B29D-CEB13AFFC9DD}" presName="text_1" presStyleLbl="node1" presStyleIdx="0" presStyleCnt="3" custScaleY="150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29D16-4DC9-4147-AE64-EC491A9B4338}" type="pres">
      <dgm:prSet presAssocID="{4AAC98B2-E22F-4C5E-B29D-CEB13AFFC9DD}" presName="accent_1" presStyleCnt="0"/>
      <dgm:spPr/>
    </dgm:pt>
    <dgm:pt modelId="{41ECBF4F-B492-497D-8CD7-003E67329311}" type="pres">
      <dgm:prSet presAssocID="{4AAC98B2-E22F-4C5E-B29D-CEB13AFFC9DD}" presName="accentRepeatNode" presStyleLbl="solidFgAcc1" presStyleIdx="0" presStyleCnt="3" custScaleX="68420" custScaleY="81571"/>
      <dgm:spPr/>
    </dgm:pt>
    <dgm:pt modelId="{9B16200A-4929-4194-AA9E-3CABB7435619}" type="pres">
      <dgm:prSet presAssocID="{41C25CEF-611B-437B-A59F-ED867A515430}" presName="text_2" presStyleLbl="node1" presStyleIdx="1" presStyleCnt="3" custScaleY="135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3D20A-70C9-45E8-9C5E-E43F40A2ABFA}" type="pres">
      <dgm:prSet presAssocID="{41C25CEF-611B-437B-A59F-ED867A515430}" presName="accent_2" presStyleCnt="0"/>
      <dgm:spPr/>
    </dgm:pt>
    <dgm:pt modelId="{59EE4CF0-1400-48FF-A7F9-F89B802617C8}" type="pres">
      <dgm:prSet presAssocID="{41C25CEF-611B-437B-A59F-ED867A515430}" presName="accentRepeatNode" presStyleLbl="solidFgAcc1" presStyleIdx="1" presStyleCnt="3" custScaleX="66280" custScaleY="86286"/>
      <dgm:spPr/>
    </dgm:pt>
    <dgm:pt modelId="{9FE8F69E-9DA3-4672-AA56-7CFEFFD180D9}" type="pres">
      <dgm:prSet presAssocID="{B76B6343-3DA7-4273-BCFB-270C995935A6}" presName="text_3" presStyleLbl="node1" presStyleIdx="2" presStyleCnt="3" custScaleY="127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2E94C-8F05-4AA5-A363-E17087EA49D9}" type="pres">
      <dgm:prSet presAssocID="{B76B6343-3DA7-4273-BCFB-270C995935A6}" presName="accent_3" presStyleCnt="0"/>
      <dgm:spPr/>
    </dgm:pt>
    <dgm:pt modelId="{1C1DCB2A-8663-44C6-ACF5-6F1D2FAFF44F}" type="pres">
      <dgm:prSet presAssocID="{B76B6343-3DA7-4273-BCFB-270C995935A6}" presName="accentRepeatNode" presStyleLbl="solidFgAcc1" presStyleIdx="2" presStyleCnt="3" custScaleX="68420" custScaleY="87446"/>
      <dgm:spPr/>
    </dgm:pt>
  </dgm:ptLst>
  <dgm:cxnLst>
    <dgm:cxn modelId="{61E753CF-D435-4164-B6A9-30B604B834A3}" type="presOf" srcId="{7FAB0511-D136-4FA6-BC54-4566AD66B329}" destId="{94A8AEE7-2802-49C8-A34B-A11080D4A0BE}" srcOrd="0" destOrd="0" presId="urn:microsoft.com/office/officeart/2008/layout/VerticalCurvedList"/>
    <dgm:cxn modelId="{D58C4B6C-C3AA-48B9-88C0-675F466D8963}" type="presOf" srcId="{41C25CEF-611B-437B-A59F-ED867A515430}" destId="{9B16200A-4929-4194-AA9E-3CABB7435619}" srcOrd="0" destOrd="0" presId="urn:microsoft.com/office/officeart/2008/layout/VerticalCurvedList"/>
    <dgm:cxn modelId="{CF7AD9C1-8C13-4577-8984-E3976CD5C3A4}" srcId="{7FAB0511-D136-4FA6-BC54-4566AD66B329}" destId="{B76B6343-3DA7-4273-BCFB-270C995935A6}" srcOrd="2" destOrd="0" parTransId="{3165600D-52B4-4D1C-8480-4809F7F18960}" sibTransId="{530BD118-F766-48B2-AFB5-58C639CE3E14}"/>
    <dgm:cxn modelId="{F99E76FE-6F4B-4190-BE9E-88D53138932A}" srcId="{7FAB0511-D136-4FA6-BC54-4566AD66B329}" destId="{4AAC98B2-E22F-4C5E-B29D-CEB13AFFC9DD}" srcOrd="0" destOrd="0" parTransId="{07B6DA1F-9CFB-4D23-953D-F9591ABD9F3B}" sibTransId="{8B6ED9EA-22BF-429D-8E5D-88BADF5CBD3E}"/>
    <dgm:cxn modelId="{EBAA312C-9ACE-475D-84BD-08E2A4A15A8F}" type="presOf" srcId="{B76B6343-3DA7-4273-BCFB-270C995935A6}" destId="{9FE8F69E-9DA3-4672-AA56-7CFEFFD180D9}" srcOrd="0" destOrd="0" presId="urn:microsoft.com/office/officeart/2008/layout/VerticalCurvedList"/>
    <dgm:cxn modelId="{3FBD0DA3-2775-45C3-87FA-4C4857A46717}" srcId="{7FAB0511-D136-4FA6-BC54-4566AD66B329}" destId="{41C25CEF-611B-437B-A59F-ED867A515430}" srcOrd="1" destOrd="0" parTransId="{190CBF4D-0837-41E0-A3FC-195F00474E84}" sibTransId="{3C9710B3-9700-4813-BA30-11B5B375EED5}"/>
    <dgm:cxn modelId="{886A9772-DEFB-4EEC-B4D9-A5DEE4F475C5}" type="presOf" srcId="{8B6ED9EA-22BF-429D-8E5D-88BADF5CBD3E}" destId="{A995BEE2-2F0D-43DD-9F69-0CBE524990AE}" srcOrd="0" destOrd="0" presId="urn:microsoft.com/office/officeart/2008/layout/VerticalCurvedList"/>
    <dgm:cxn modelId="{FF004B9C-3DE0-4667-89DE-1CB270F04778}" type="presOf" srcId="{4AAC98B2-E22F-4C5E-B29D-CEB13AFFC9DD}" destId="{207349D8-81F0-4A8B-87D7-D88ECD6D4680}" srcOrd="0" destOrd="0" presId="urn:microsoft.com/office/officeart/2008/layout/VerticalCurvedList"/>
    <dgm:cxn modelId="{3C9854BA-230C-4C8A-BAE8-5C65F253696B}" type="presParOf" srcId="{94A8AEE7-2802-49C8-A34B-A11080D4A0BE}" destId="{FF967343-F31B-4CCD-84DD-45B2552AEA0B}" srcOrd="0" destOrd="0" presId="urn:microsoft.com/office/officeart/2008/layout/VerticalCurvedList"/>
    <dgm:cxn modelId="{D92E658F-6BE3-4D9F-8955-F8BF5EDD9730}" type="presParOf" srcId="{FF967343-F31B-4CCD-84DD-45B2552AEA0B}" destId="{1ABE2C2F-CA6B-43AB-9047-20A23C900DDE}" srcOrd="0" destOrd="0" presId="urn:microsoft.com/office/officeart/2008/layout/VerticalCurvedList"/>
    <dgm:cxn modelId="{1D262644-DE25-4CF9-8A87-34106A6E66D5}" type="presParOf" srcId="{1ABE2C2F-CA6B-43AB-9047-20A23C900DDE}" destId="{BCFD9044-ADCD-4FFE-AFF1-9187D7764AAB}" srcOrd="0" destOrd="0" presId="urn:microsoft.com/office/officeart/2008/layout/VerticalCurvedList"/>
    <dgm:cxn modelId="{07C636D5-5CA5-4DC0-A853-8A93425D789E}" type="presParOf" srcId="{1ABE2C2F-CA6B-43AB-9047-20A23C900DDE}" destId="{A995BEE2-2F0D-43DD-9F69-0CBE524990AE}" srcOrd="1" destOrd="0" presId="urn:microsoft.com/office/officeart/2008/layout/VerticalCurvedList"/>
    <dgm:cxn modelId="{0EBC9CA2-53DC-4DA9-8BDC-79F494C3E1D9}" type="presParOf" srcId="{1ABE2C2F-CA6B-43AB-9047-20A23C900DDE}" destId="{5CE173F5-A1A6-432A-AAD5-7BCAC144603E}" srcOrd="2" destOrd="0" presId="urn:microsoft.com/office/officeart/2008/layout/VerticalCurvedList"/>
    <dgm:cxn modelId="{30993421-E203-4B93-AF67-32D58A475AE8}" type="presParOf" srcId="{1ABE2C2F-CA6B-43AB-9047-20A23C900DDE}" destId="{74F1D8BA-BA59-457A-8CD0-85CC2DE172D6}" srcOrd="3" destOrd="0" presId="urn:microsoft.com/office/officeart/2008/layout/VerticalCurvedList"/>
    <dgm:cxn modelId="{48D2EAD4-67B1-4E06-BF09-9EB412AD3AFA}" type="presParOf" srcId="{FF967343-F31B-4CCD-84DD-45B2552AEA0B}" destId="{207349D8-81F0-4A8B-87D7-D88ECD6D4680}" srcOrd="1" destOrd="0" presId="urn:microsoft.com/office/officeart/2008/layout/VerticalCurvedList"/>
    <dgm:cxn modelId="{40FA8427-BF2C-4A52-B932-49901B5CD21F}" type="presParOf" srcId="{FF967343-F31B-4CCD-84DD-45B2552AEA0B}" destId="{E0629D16-4DC9-4147-AE64-EC491A9B4338}" srcOrd="2" destOrd="0" presId="urn:microsoft.com/office/officeart/2008/layout/VerticalCurvedList"/>
    <dgm:cxn modelId="{FABBF04F-5FAD-4165-A83E-DE3867D47AE6}" type="presParOf" srcId="{E0629D16-4DC9-4147-AE64-EC491A9B4338}" destId="{41ECBF4F-B492-497D-8CD7-003E67329311}" srcOrd="0" destOrd="0" presId="urn:microsoft.com/office/officeart/2008/layout/VerticalCurvedList"/>
    <dgm:cxn modelId="{6F001F6A-56A2-442D-94BE-E03E20DD36C4}" type="presParOf" srcId="{FF967343-F31B-4CCD-84DD-45B2552AEA0B}" destId="{9B16200A-4929-4194-AA9E-3CABB7435619}" srcOrd="3" destOrd="0" presId="urn:microsoft.com/office/officeart/2008/layout/VerticalCurvedList"/>
    <dgm:cxn modelId="{8DB0C3C5-82C3-41BC-AA91-CC5DE2EA463C}" type="presParOf" srcId="{FF967343-F31B-4CCD-84DD-45B2552AEA0B}" destId="{2EE3D20A-70C9-45E8-9C5E-E43F40A2ABFA}" srcOrd="4" destOrd="0" presId="urn:microsoft.com/office/officeart/2008/layout/VerticalCurvedList"/>
    <dgm:cxn modelId="{69899219-53FD-4814-BCA0-1B965EBC0A37}" type="presParOf" srcId="{2EE3D20A-70C9-45E8-9C5E-E43F40A2ABFA}" destId="{59EE4CF0-1400-48FF-A7F9-F89B802617C8}" srcOrd="0" destOrd="0" presId="urn:microsoft.com/office/officeart/2008/layout/VerticalCurvedList"/>
    <dgm:cxn modelId="{8E91B097-2F21-42F1-A57D-ED27D4F20E74}" type="presParOf" srcId="{FF967343-F31B-4CCD-84DD-45B2552AEA0B}" destId="{9FE8F69E-9DA3-4672-AA56-7CFEFFD180D9}" srcOrd="5" destOrd="0" presId="urn:microsoft.com/office/officeart/2008/layout/VerticalCurvedList"/>
    <dgm:cxn modelId="{96369D79-1BBD-4488-BBFA-65B749BA1B7C}" type="presParOf" srcId="{FF967343-F31B-4CCD-84DD-45B2552AEA0B}" destId="{F4C2E94C-8F05-4AA5-A363-E17087EA49D9}" srcOrd="6" destOrd="0" presId="urn:microsoft.com/office/officeart/2008/layout/VerticalCurvedList"/>
    <dgm:cxn modelId="{E770123D-FC93-44D8-A33E-44AB1EC6DCD5}" type="presParOf" srcId="{F4C2E94C-8F05-4AA5-A363-E17087EA49D9}" destId="{1C1DCB2A-8663-44C6-ACF5-6F1D2FAFF44F}" srcOrd="0" destOrd="0" presId="urn:microsoft.com/office/officeart/2008/layout/VerticalCurvedLis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1002F8-133B-4ACD-B9B1-06D28C2CB982}" type="datetimeFigureOut">
              <a:rPr lang="ru-RU"/>
              <a:pPr>
                <a:defRPr/>
              </a:pPr>
              <a:t>10.09.2022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9B6DD9-86C6-49E8-89E5-71382DE93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C7B490-3112-4B78-9C32-E2F9FF87D966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D722AC-217B-46D3-9568-9384CA8FD66F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A34C2-8EBE-4325-B397-AD98AF3B0BA4}" type="datetimeFigureOut">
              <a:rPr lang="ru-RU" smtClean="0"/>
              <a:pPr>
                <a:defRPr/>
              </a:pPr>
              <a:t>10.09.2022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78887-957D-4734-826E-8406FA2CE5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4114E-C3D3-4CB7-B6BB-BD111F48D463}" type="datetimeFigureOut">
              <a:rPr lang="ru-RU" smtClean="0"/>
              <a:pPr>
                <a:defRPr/>
              </a:pPr>
              <a:t>10.09.2022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72F79-2DC9-4F45-98E8-C869FEFA71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F0B65-18FF-474E-961F-4DE5CC9FA3E7}" type="datetimeFigureOut">
              <a:rPr lang="ru-RU" smtClean="0"/>
              <a:pPr>
                <a:defRPr/>
              </a:pPr>
              <a:t>10.09.2022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C3788-1D93-4CE1-8A16-412E9036EC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0178D8-A9BD-4E56-881E-4AC1E2AC3D7B}" type="datetimeFigureOut">
              <a:rPr lang="ru-RU" smtClean="0"/>
              <a:pPr>
                <a:defRPr/>
              </a:pPr>
              <a:t>10.09.2022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C03D8-A218-4F5E-92F0-3169B2BA75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2FD8F2-82BC-44A7-A035-C0A44B5AFD84}" type="datetimeFigureOut">
              <a:rPr lang="ru-RU" smtClean="0"/>
              <a:pPr>
                <a:defRPr/>
              </a:pPr>
              <a:t>10.09.2022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9264C-5A8D-4CFC-BF8F-21451589E7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1CD76-2A71-4463-A793-99CA8E8A9EC1}" type="datetimeFigureOut">
              <a:rPr lang="ru-RU" smtClean="0"/>
              <a:pPr>
                <a:defRPr/>
              </a:pPr>
              <a:t>10.09.2022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5CCA7-F742-4442-BF43-8E6FE6F17F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2A3261-D663-4F91-B4D0-4D6B4881F8C4}" type="datetimeFigureOut">
              <a:rPr lang="ru-RU" smtClean="0"/>
              <a:pPr>
                <a:defRPr/>
              </a:pPr>
              <a:t>10.09.2022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B9E61-AA50-40A9-A902-393EBCF285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DD0E96-464F-4770-ABCB-68D470398CB4}" type="datetimeFigureOut">
              <a:rPr lang="ru-RU" smtClean="0"/>
              <a:pPr>
                <a:defRPr/>
              </a:pPr>
              <a:t>10.09.2022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F8DA5-C2F1-48A6-80D8-6199A574B4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C6590-1471-4869-9A16-0C1585B6D83C}" type="datetimeFigureOut">
              <a:rPr lang="ru-RU" smtClean="0"/>
              <a:pPr>
                <a:defRPr/>
              </a:pPr>
              <a:t>10.09.2022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3830-24F3-4AEA-B63D-319C8D275C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048DC4-A34A-46FE-93F9-0AFB9832A7CA}" type="datetimeFigureOut">
              <a:rPr lang="ru-RU" smtClean="0"/>
              <a:pPr>
                <a:defRPr/>
              </a:pPr>
              <a:t>10.09.2022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49555-E26F-4381-98A6-A8481EB248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7EEC0-0101-49B9-825D-779277E4EC27}" type="datetimeFigureOut">
              <a:rPr lang="ru-RU" smtClean="0"/>
              <a:pPr>
                <a:defRPr/>
              </a:pPr>
              <a:t>10.09.2022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F33F04B-F19A-4C11-B523-6011D4193A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035302B-22F0-47E8-8CCB-AC5C274AAAB2}" type="datetimeFigureOut">
              <a:rPr lang="ru-RU" smtClean="0"/>
              <a:pPr>
                <a:defRPr/>
              </a:pPr>
              <a:t>10.09.2022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0DBD7BA-DD51-4552-8ACC-902DED6E2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lezhnevo.ru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mailto:lejnevo_rfo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turizm37.ru/files/place/photos/118/1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142976" y="0"/>
            <a:ext cx="7200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    ДЛЯ   ГРАЖДАН </a:t>
            </a:r>
          </a:p>
          <a:p>
            <a:pPr algn="ctr"/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  <a:r>
              <a:rPr lang="ru-RU" alt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городского поселения «</a:t>
            </a:r>
            <a:r>
              <a:rPr lang="ru-RU" alt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 исполнении бюджета </a:t>
            </a:r>
            <a:r>
              <a:rPr lang="ru-RU" alt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городского поселения </a:t>
            </a:r>
            <a:r>
              <a:rPr lang="ru-RU" alt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2021 год»</a:t>
            </a:r>
            <a:endParaRPr lang="ru-RU" alt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85720" y="-214338"/>
            <a:ext cx="8229600" cy="8286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 на 2021 год и на плановый период 2022 и 2023 годов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0" y="642918"/>
            <a:ext cx="90360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– научно обоснованная гипотеза о вероятном будущем состоянии экономической системы и экономических объектов и характеризующие это состояние показатели. Разработку, составление прогнозов называют прогнозированием.</a:t>
            </a:r>
          </a:p>
        </p:txBody>
      </p:sp>
      <p:pic>
        <p:nvPicPr>
          <p:cNvPr id="1843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2286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571612"/>
            <a:ext cx="20716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-142908" y="1285860"/>
            <a:ext cx="657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Экономические показатели:</a:t>
            </a:r>
          </a:p>
        </p:txBody>
      </p:sp>
      <p:pic>
        <p:nvPicPr>
          <p:cNvPr id="18440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143380"/>
            <a:ext cx="2249488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0" y="3143248"/>
            <a:ext cx="2786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Оборот розничной торговли</a:t>
            </a:r>
          </a:p>
          <a:p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(млн.руб. в ценах соответствующих лет)</a:t>
            </a:r>
          </a:p>
        </p:txBody>
      </p:sp>
      <p:pic>
        <p:nvPicPr>
          <p:cNvPr id="18442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214686"/>
            <a:ext cx="256272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Box 15"/>
          <p:cNvSpPr txBox="1">
            <a:spLocks noChangeArrowheads="1"/>
          </p:cNvSpPr>
          <p:nvPr/>
        </p:nvSpPr>
        <p:spPr bwMode="auto">
          <a:xfrm>
            <a:off x="5929322" y="2357430"/>
            <a:ext cx="4090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Заработная плата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(млн.руб.)</a:t>
            </a:r>
          </a:p>
        </p:txBody>
      </p:sp>
      <p:sp>
        <p:nvSpPr>
          <p:cNvPr id="18444" name="TextBox 6"/>
          <p:cNvSpPr txBox="1">
            <a:spLocks noChangeArrowheads="1"/>
          </p:cNvSpPr>
          <p:nvPr/>
        </p:nvSpPr>
        <p:spPr bwMode="auto">
          <a:xfrm>
            <a:off x="4000496" y="1285860"/>
            <a:ext cx="442915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Промышленное производство</a:t>
            </a:r>
          </a:p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(% к предыдущему году в сопоставимых ценах)</a:t>
            </a: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286380" y="1714488"/>
          <a:ext cx="2714644" cy="6429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3214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97,1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100,3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3571876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768,48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797,69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828,79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861,95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215074" y="2643182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517,95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595,46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619,86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645,26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3000364" y="3214686"/>
            <a:ext cx="52864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Объем платных услуг населению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(млн.руб. в ценах соответствующих лет)</a:t>
            </a:r>
          </a:p>
          <a:p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000364" y="3500438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93,06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96,31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99,97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104,07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4" name="Picture 4" descr="https://estalsch21.edumsko.ru/uploads/3000/2377/section/140804/uslug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071942"/>
            <a:ext cx="2214578" cy="1939970"/>
          </a:xfrm>
          <a:prstGeom prst="rect">
            <a:avLst/>
          </a:prstGeom>
          <a:noFill/>
        </p:spPr>
      </p:pic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5643570" y="4572008"/>
            <a:ext cx="38576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Инвестиции в основной капитал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(млн.руб. в ценах соответствующих лет)</a:t>
            </a:r>
          </a:p>
          <a:p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715008" y="5000636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325,15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140,39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150,2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154,38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 2021год</a:t>
            </a:r>
          </a:p>
        </p:txBody>
      </p:sp>
      <p:sp>
        <p:nvSpPr>
          <p:cNvPr id="13332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857364"/>
          <a:ext cx="8546592" cy="4148708"/>
        </p:xfrm>
        <a:graphic>
          <a:graphicData uri="http://schemas.openxmlformats.org/drawingml/2006/table">
            <a:tbl>
              <a:tblPr/>
              <a:tblGrid>
                <a:gridCol w="2852928"/>
                <a:gridCol w="1330642"/>
                <a:gridCol w="1500198"/>
                <a:gridCol w="1428760"/>
                <a:gridCol w="1434064"/>
              </a:tblGrid>
              <a:tr h="880872">
                <a:tc rowSpan="2">
                  <a:txBody>
                    <a:bodyPr/>
                    <a:lstStyle/>
                    <a:p>
                      <a:pPr indent="0" algn="ctr"/>
                      <a:r>
                        <a:rPr lang="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Показатели</a:t>
                      </a:r>
                    </a:p>
                  </a:txBody>
                  <a:tcPr marL="0" marR="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419100" indent="0"/>
                      <a:r>
                        <a:rPr lang="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Утверждено на 2021 год</a:t>
                      </a:r>
                      <a:endParaRPr lang="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sz="4200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419100" indent="0" algn="l"/>
                      <a:r>
                        <a:rPr lang="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Исполнено</a:t>
                      </a:r>
                      <a:endParaRPr lang="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rowSpan="2">
                  <a:txBody>
                    <a:bodyPr/>
                    <a:lstStyle/>
                    <a:p>
                      <a:pPr marL="114300" indent="0" algn="ctr">
                        <a:spcAft>
                          <a:spcPts val="1050"/>
                        </a:spcAft>
                      </a:pPr>
                      <a:r>
                        <a:rPr lang="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% исполнения</a:t>
                      </a:r>
                      <a:endParaRPr lang="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832484">
                <a:tc vMerge="1">
                  <a:txBody>
                    <a:bodyPr/>
                    <a:lstStyle/>
                    <a:p>
                      <a:endParaRPr sz="6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0" algn="ctr">
                        <a:lnSpc>
                          <a:spcPct val="100000"/>
                        </a:lnSpc>
                      </a:pPr>
                      <a:r>
                        <a:rPr lang="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первоначально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79400" indent="139700" algn="ctr">
                        <a:lnSpc>
                          <a:spcPct val="100000"/>
                        </a:lnSpc>
                      </a:pPr>
                      <a:r>
                        <a:rPr lang="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с учетом внесенных изменений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pPr marL="279400" indent="139700" algn="ctr">
                        <a:lnSpc>
                          <a:spcPct val="100000"/>
                        </a:lnSpc>
                      </a:pPr>
                      <a:endParaRPr lang="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vMerge="1">
                  <a:txBody>
                    <a:bodyPr/>
                    <a:lstStyle/>
                    <a:p>
                      <a:endParaRPr sz="6800"/>
                    </a:p>
                  </a:txBody>
                  <a:tcPr marL="0" marR="0" marT="0" marB="0"/>
                </a:tc>
              </a:tr>
              <a:tr h="841248">
                <a:tc>
                  <a:txBody>
                    <a:bodyPr/>
                    <a:lstStyle/>
                    <a:p>
                      <a:pPr indent="0"/>
                      <a:r>
                        <a:rPr lang="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Общий объем доходов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42 840,1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6" marB="4573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54333,3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54428,8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100,2%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indent="0"/>
                      <a:r>
                        <a:rPr lang="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Общий объем расходов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45059,3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6" marB="4573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63382,6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58425,8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92,2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801624">
                <a:tc>
                  <a:txBody>
                    <a:bodyPr/>
                    <a:lstStyle/>
                    <a:p>
                      <a:pPr indent="0"/>
                      <a:r>
                        <a:rPr lang="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Дефицит «-», профицит «+»</a:t>
                      </a:r>
                      <a:endParaRPr lang="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-2219,2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6" marB="4573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-9049,3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-3997,0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44,2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" name="TextBox 4"/>
          <p:cNvSpPr txBox="1">
            <a:spLocks noChangeArrowheads="1"/>
          </p:cNvSpPr>
          <p:nvPr/>
        </p:nvSpPr>
        <p:spPr bwMode="auto">
          <a:xfrm>
            <a:off x="6500826" y="1643050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785794"/>
            <a:ext cx="7513320" cy="9069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>
            <a:noAutofit/>
          </a:bodyPr>
          <a:lstStyle/>
          <a:p>
            <a:pPr indent="0" algn="ctr"/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Основные характеристики бюджета </a:t>
            </a:r>
          </a:p>
          <a:p>
            <a:pPr indent="0" algn="ctr"/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Лежневского городского поселения </a:t>
            </a:r>
            <a:r>
              <a:rPr lang="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за три </a:t>
            </a:r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года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10" y="2071678"/>
          <a:ext cx="7096132" cy="378621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74033"/>
                <a:gridCol w="1774033"/>
                <a:gridCol w="1774033"/>
                <a:gridCol w="1774033"/>
              </a:tblGrid>
              <a:tr h="10698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показателя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</a:p>
                    <a:p>
                      <a:pPr algn="ctr"/>
                      <a:r>
                        <a:rPr lang="ru-RU" sz="1600" dirty="0" smtClean="0"/>
                        <a:t>(исполнено)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</a:p>
                    <a:p>
                      <a:pPr algn="ctr"/>
                      <a:r>
                        <a:rPr lang="ru-RU" sz="1600" dirty="0" smtClean="0"/>
                        <a:t>(исполнено)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</a:p>
                    <a:p>
                      <a:pPr algn="ctr"/>
                      <a:r>
                        <a:rPr lang="ru-RU" sz="1600" dirty="0" smtClean="0"/>
                        <a:t>(исполнено)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 руб.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619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54,4</a:t>
                      </a:r>
                    </a:p>
                  </a:txBody>
                  <a:tcPr/>
                </a:tc>
              </a:tr>
              <a:tr h="64669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налоговые</a:t>
                      </a:r>
                      <a:r>
                        <a:rPr lang="ru-RU" sz="1600" baseline="0" dirty="0" smtClean="0"/>
                        <a:t> и </a:t>
                      </a:r>
                      <a:r>
                        <a:rPr lang="ru-RU" sz="1600" dirty="0" smtClean="0"/>
                        <a:t>неналоговые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35,9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35,4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078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безвозмездные поступления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57,6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90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РАСХОДЫ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109,5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60,8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58,4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07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Дефицит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r>
                        <a:rPr lang="ru-RU" sz="1600" baseline="0" dirty="0" smtClean="0"/>
                        <a:t>(</a:t>
                      </a:r>
                      <a:r>
                        <a:rPr lang="ru-RU" sz="1600" baseline="0" dirty="0" err="1" smtClean="0"/>
                        <a:t>Профицит</a:t>
                      </a:r>
                      <a:r>
                        <a:rPr lang="ru-RU" sz="1600" baseline="0" dirty="0" smtClean="0"/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-19,2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1000" y="1357298"/>
            <a:ext cx="8400288" cy="37147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5256"/>
              </a:lnSpc>
            </a:pPr>
            <a:endParaRPr lang="ru" sz="4300" b="1" spc="-50" dirty="0">
              <a:solidFill>
                <a:srgbClr val="FFFFFF"/>
              </a:solidFill>
              <a:latin typeface="Times New Roman"/>
            </a:endParaRPr>
          </a:p>
          <a:p>
            <a:pPr indent="0" algn="ctr">
              <a:lnSpc>
                <a:spcPts val="5256"/>
              </a:lnSpc>
            </a:pPr>
            <a:r>
              <a:rPr lang="ru" sz="4300" b="1" spc="-5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И</a:t>
            </a:r>
            <a:r>
              <a:rPr lang="ru" sz="4300" b="1" spc="-5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сполнение </a:t>
            </a:r>
            <a:r>
              <a:rPr lang="ru" sz="4300" b="1" spc="-5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бюджета </a:t>
            </a:r>
            <a:r>
              <a:rPr lang="ru" sz="4300" b="1" spc="-5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Лежневского </a:t>
            </a:r>
            <a:r>
              <a:rPr lang="ru" sz="4300" b="1" spc="-5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городского поселения в </a:t>
            </a:r>
            <a:r>
              <a:rPr lang="ru" sz="4300" b="1" spc="-5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2021 </a:t>
            </a:r>
            <a:r>
              <a:rPr lang="ru" sz="4300" b="1" spc="-5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году</a:t>
            </a:r>
          </a:p>
          <a:p>
            <a:pPr indent="0" algn="ctr">
              <a:lnSpc>
                <a:spcPts val="5256"/>
              </a:lnSpc>
            </a:pPr>
            <a:r>
              <a:rPr lang="ru" sz="4300" b="1" spc="-5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по доходам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725488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СТРУКТУРА ДОХОДОВ БЮДЖЕТА ЛЕЖНЕВСКОГО ГОРОДСКОГО ПОСЕЛЕНИЯ НА 2018 год и на плановый период 2019 и 2020 годов.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2643174" y="4786322"/>
          <a:ext cx="3143272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09600" y="188976"/>
            <a:ext cx="7912608" cy="739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spcAft>
                <a:spcPts val="630"/>
              </a:spcAft>
            </a:pPr>
            <a:r>
              <a:rPr lang="ru" sz="2000" dirty="0">
                <a:solidFill>
                  <a:srgbClr val="403152"/>
                </a:solidFill>
                <a:latin typeface="Times New Roman"/>
              </a:rPr>
              <a:t>Структура налоговых доходов бюджета </a:t>
            </a:r>
            <a:r>
              <a:rPr lang="ru" sz="2000" dirty="0" smtClean="0">
                <a:solidFill>
                  <a:srgbClr val="403152"/>
                </a:solidFill>
                <a:latin typeface="Times New Roman"/>
              </a:rPr>
              <a:t>Лежневского </a:t>
            </a:r>
            <a:r>
              <a:rPr lang="ru" sz="2000" dirty="0">
                <a:solidFill>
                  <a:srgbClr val="403152"/>
                </a:solidFill>
                <a:latin typeface="Times New Roman"/>
              </a:rPr>
              <a:t>городского</a:t>
            </a:r>
          </a:p>
          <a:p>
            <a:pPr indent="0" algn="ctr">
              <a:spcAft>
                <a:spcPts val="4620"/>
              </a:spcAft>
            </a:pPr>
            <a:r>
              <a:rPr lang="ru" sz="2000" dirty="0">
                <a:solidFill>
                  <a:srgbClr val="403152"/>
                </a:solidFill>
                <a:latin typeface="Times New Roman"/>
              </a:rPr>
              <a:t>поселения в </a:t>
            </a:r>
            <a:r>
              <a:rPr lang="ru" sz="2000" dirty="0" smtClean="0">
                <a:solidFill>
                  <a:srgbClr val="403152"/>
                </a:solidFill>
                <a:latin typeface="Times New Roman"/>
              </a:rPr>
              <a:t>2021 </a:t>
            </a:r>
            <a:r>
              <a:rPr lang="ru" sz="2000" dirty="0">
                <a:solidFill>
                  <a:srgbClr val="403152"/>
                </a:solidFill>
                <a:latin typeface="Times New Roman"/>
              </a:rPr>
              <a:t>году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928926" y="1357298"/>
            <a:ext cx="3286148" cy="51722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Bef>
                <a:spcPts val="4620"/>
              </a:spcBef>
              <a:spcAft>
                <a:spcPts val="210"/>
              </a:spcAft>
            </a:pPr>
            <a:r>
              <a:rPr lang="ru" sz="2800" b="1" dirty="0" smtClean="0">
                <a:latin typeface="Times New Roman"/>
              </a:rPr>
              <a:t>Налоговые и неналоговые доходы</a:t>
            </a:r>
          </a:p>
          <a:p>
            <a:pPr indent="0" algn="ctr">
              <a:spcBef>
                <a:spcPts val="4620"/>
              </a:spcBef>
              <a:spcAft>
                <a:spcPts val="210"/>
              </a:spcAft>
            </a:pPr>
            <a:endParaRPr lang="ru" sz="2800" b="1" dirty="0" smtClean="0">
              <a:latin typeface="Times New Roman"/>
            </a:endParaRPr>
          </a:p>
          <a:p>
            <a:pPr indent="0" algn="ctr">
              <a:spcBef>
                <a:spcPts val="4620"/>
              </a:spcBef>
              <a:spcAft>
                <a:spcPts val="210"/>
              </a:spcAft>
            </a:pPr>
            <a:endParaRPr lang="ru" sz="2800" b="1" dirty="0">
              <a:latin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29256" y="1785926"/>
            <a:ext cx="3286148" cy="51722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Bef>
                <a:spcPts val="4620"/>
              </a:spcBef>
              <a:spcAft>
                <a:spcPts val="210"/>
              </a:spcAft>
            </a:pPr>
            <a:r>
              <a:rPr lang="ru-RU" sz="1600" b="1" dirty="0" smtClean="0">
                <a:latin typeface="Times New Roman"/>
              </a:rPr>
              <a:t>Т</a:t>
            </a:r>
            <a:r>
              <a:rPr lang="ru" sz="1600" b="1" dirty="0" smtClean="0">
                <a:latin typeface="Times New Roman"/>
              </a:rPr>
              <a:t>ыс.руб.</a:t>
            </a:r>
          </a:p>
          <a:p>
            <a:pPr indent="0" algn="ctr">
              <a:spcBef>
                <a:spcPts val="4620"/>
              </a:spcBef>
              <a:spcAft>
                <a:spcPts val="210"/>
              </a:spcAft>
            </a:pPr>
            <a:endParaRPr lang="ru" sz="2800" b="1" dirty="0" smtClean="0">
              <a:latin typeface="Times New Roman"/>
            </a:endParaRPr>
          </a:p>
          <a:p>
            <a:pPr indent="0" algn="ctr">
              <a:spcBef>
                <a:spcPts val="4620"/>
              </a:spcBef>
              <a:spcAft>
                <a:spcPts val="210"/>
              </a:spcAft>
            </a:pPr>
            <a:endParaRPr lang="ru" sz="2800" b="1" dirty="0">
              <a:latin typeface="Times New Roman"/>
            </a:endParaRPr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1728787" y="1781174"/>
          <a:ext cx="6272237" cy="4148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68313" y="476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безвозмездных поступлений бюджета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в 2021 году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714348" y="2057400"/>
          <a:ext cx="7429552" cy="422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785794"/>
            <a:ext cx="7650480" cy="6351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spcAft>
                <a:spcPts val="840"/>
              </a:spcAft>
            </a:pPr>
            <a:r>
              <a:rPr lang="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Итоги исполнения </a:t>
            </a:r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бюджета Лежневского городского поселения за 2021 </a:t>
            </a:r>
            <a:r>
              <a:rPr lang="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год по </a:t>
            </a:r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доходам</a:t>
            </a:r>
            <a:endParaRPr lang="ru" b="1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1428736"/>
          <a:ext cx="8215371" cy="3737618"/>
        </p:xfrm>
        <a:graphic>
          <a:graphicData uri="http://schemas.openxmlformats.org/drawingml/2006/table">
            <a:tbl>
              <a:tblPr/>
              <a:tblGrid>
                <a:gridCol w="1863280"/>
                <a:gridCol w="1499093"/>
                <a:gridCol w="1527326"/>
                <a:gridCol w="1628958"/>
                <a:gridCol w="1696714"/>
              </a:tblGrid>
              <a:tr h="236487">
                <a:tc rowSpan="2">
                  <a:txBody>
                    <a:bodyPr/>
                    <a:lstStyle/>
                    <a:p>
                      <a:pPr marL="254000" indent="0"/>
                      <a:r>
                        <a:rPr lang="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Показатели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Утверждено на </a:t>
                      </a:r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2020 </a:t>
                      </a:r>
                      <a:r>
                        <a:rPr lang="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год, </a:t>
                      </a:r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тыс. </a:t>
                      </a:r>
                      <a:r>
                        <a:rPr lang="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руб.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0" algn="ctr"/>
                      <a:r>
                        <a:rPr lang="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Исполнено за </a:t>
                      </a:r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2021год</a:t>
                      </a:r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sz="2600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52400" indent="0">
                        <a:lnSpc>
                          <a:spcPts val="2400"/>
                        </a:lnSpc>
                      </a:pPr>
                      <a:r>
                        <a:rPr lang="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Темп роста к </a:t>
                      </a:r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2019 году</a:t>
                      </a:r>
                      <a:r>
                        <a:rPr lang="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, %</a:t>
                      </a:r>
                    </a:p>
                  </a:txBody>
                  <a:tcPr marL="0" marR="0" marT="0" marB="0" anchor="ctr"/>
                </a:tc>
              </a:tr>
              <a:tr h="532097">
                <a:tc vMerge="1">
                  <a:txBody>
                    <a:bodyPr/>
                    <a:lstStyle/>
                    <a:p>
                      <a:endParaRPr sz="59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5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тыс. </a:t>
                      </a:r>
                      <a:r>
                        <a:rPr lang="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руб.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в % к</a:t>
                      </a:r>
                    </a:p>
                    <a:p>
                      <a:pPr marL="177800" indent="0">
                        <a:lnSpc>
                          <a:spcPct val="100000"/>
                        </a:lnSpc>
                      </a:pPr>
                      <a:r>
                        <a:rPr lang="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бюджетным</a:t>
                      </a:r>
                    </a:p>
                    <a:p>
                      <a:pPr marL="177800" indent="0">
                        <a:lnSpc>
                          <a:spcPct val="100000"/>
                        </a:lnSpc>
                      </a:pPr>
                      <a:r>
                        <a:rPr lang="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назначениям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sz="5900"/>
                    </a:p>
                  </a:txBody>
                  <a:tcPr marL="0" marR="0" marT="0" marB="0"/>
                </a:tc>
              </a:tr>
              <a:tr h="53209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Доходы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в том числе:</a:t>
                      </a:r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826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54333,3</a:t>
                      </a:r>
                    </a:p>
                    <a:p>
                      <a:pPr marL="482600" indent="0"/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937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54428,8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100,2</a:t>
                      </a:r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-11,9</a:t>
                      </a:r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83666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Н</a:t>
                      </a:r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алоговые</a:t>
                      </a:r>
                      <a:r>
                        <a:rPr lang="ru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доходы: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НДФЛ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А</a:t>
                      </a:r>
                      <a:r>
                        <a:rPr lang="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кцизы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- Налог  на имущество 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Земельный налог</a:t>
                      </a:r>
                      <a:endParaRPr lang="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34546,5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29340,0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1446,5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860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2900,0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937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34656,3</a:t>
                      </a:r>
                    </a:p>
                    <a:p>
                      <a:pPr marL="3937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29313,8</a:t>
                      </a:r>
                    </a:p>
                    <a:p>
                      <a:pPr marL="3937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1584,7</a:t>
                      </a:r>
                    </a:p>
                    <a:p>
                      <a:pPr marL="3937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832,7</a:t>
                      </a:r>
                    </a:p>
                    <a:p>
                      <a:pPr marL="3937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2925,0</a:t>
                      </a:r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106,3</a:t>
                      </a: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104,3</a:t>
                      </a: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99,7</a:t>
                      </a: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104,5</a:t>
                      </a: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105,9</a:t>
                      </a:r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4,3</a:t>
                      </a: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505994">
                <a:tc>
                  <a:txBody>
                    <a:bodyPr/>
                    <a:lstStyle/>
                    <a:p>
                      <a:pPr marL="254000" indent="900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-Неналоговые доходы</a:t>
                      </a:r>
                    </a:p>
                    <a:p>
                      <a:pPr marL="0" indent="900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- доходы от использования имущества</a:t>
                      </a:r>
                    </a:p>
                    <a:p>
                      <a:pPr marL="0" indent="900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-доходы от продажи активов</a:t>
                      </a:r>
                    </a:p>
                    <a:p>
                      <a:pPr marL="0" indent="900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-штрафы</a:t>
                      </a:r>
                    </a:p>
                    <a:p>
                      <a:pPr marL="0" indent="900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-прочие</a:t>
                      </a:r>
                      <a:r>
                        <a:rPr lang="ru" sz="12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неналоговые доходы</a:t>
                      </a:r>
                      <a:endParaRPr lang="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826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800,0</a:t>
                      </a:r>
                    </a:p>
                    <a:p>
                      <a:pPr marL="4826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260,0</a:t>
                      </a:r>
                    </a:p>
                    <a:p>
                      <a:pPr marL="4826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826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540,0</a:t>
                      </a:r>
                    </a:p>
                    <a:p>
                      <a:pPr marL="4826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826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0,0</a:t>
                      </a:r>
                    </a:p>
                    <a:p>
                      <a:pPr marL="4826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0,0</a:t>
                      </a:r>
                    </a:p>
                    <a:p>
                      <a:pPr marL="4826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794,6</a:t>
                      </a:r>
                    </a:p>
                    <a:p>
                      <a:pPr marL="5461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258,2</a:t>
                      </a:r>
                    </a:p>
                    <a:p>
                      <a:pPr marL="5461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5461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534,1</a:t>
                      </a:r>
                    </a:p>
                    <a:p>
                      <a:pPr marL="5461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5461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0,0</a:t>
                      </a:r>
                    </a:p>
                    <a:p>
                      <a:pPr marL="5461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2,3</a:t>
                      </a:r>
                    </a:p>
                    <a:p>
                      <a:pPr marL="546100" indent="0"/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98,6</a:t>
                      </a: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99,8</a:t>
                      </a:r>
                    </a:p>
                    <a:p>
                      <a:pPr marL="5080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97,0</a:t>
                      </a:r>
                    </a:p>
                    <a:p>
                      <a:pPr marL="5080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100,0</a:t>
                      </a: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0,0</a:t>
                      </a:r>
                    </a:p>
                    <a:p>
                      <a:pPr marL="5080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-69,7</a:t>
                      </a: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5143512"/>
          <a:ext cx="8215370" cy="1645920"/>
        </p:xfrm>
        <a:graphic>
          <a:graphicData uri="http://schemas.openxmlformats.org/drawingml/2006/table">
            <a:tbl>
              <a:tblPr/>
              <a:tblGrid>
                <a:gridCol w="1857388"/>
                <a:gridCol w="1500198"/>
                <a:gridCol w="1500198"/>
                <a:gridCol w="1643074"/>
                <a:gridCol w="1714512"/>
              </a:tblGrid>
              <a:tr h="85725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Безвозмездные поступления</a:t>
                      </a:r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: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Дотация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Субсидии</a:t>
                      </a:r>
                      <a:endParaRPr lang="ru" sz="12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Субвенции 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-Межбюджетные</a:t>
                      </a:r>
                      <a:r>
                        <a:rPr lang="ru" sz="12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трансферты</a:t>
                      </a:r>
                      <a:endParaRPr lang="ru" sz="12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-прочие</a:t>
                      </a:r>
                      <a:r>
                        <a:rPr lang="ru-RU" sz="12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безвозмездные поступления</a:t>
                      </a:r>
                      <a:endParaRPr lang="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18896,9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10514,3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5568,7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0,0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2838,8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65,1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18977,9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10514,3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5560,0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0,0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2838,8</a:t>
                      </a:r>
                    </a:p>
                    <a:p>
                      <a:pPr marL="0" indent="0" algn="ctr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64,8</a:t>
                      </a:r>
                    </a:p>
                    <a:p>
                      <a:pPr marL="393700" indent="0"/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99,6</a:t>
                      </a: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100,0</a:t>
                      </a: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99,5</a:t>
                      </a: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0,0</a:t>
                      </a: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100,0</a:t>
                      </a:r>
                    </a:p>
                    <a:p>
                      <a:pPr marL="5080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100,0</a:t>
                      </a:r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0"/>
                      <a:r>
                        <a:rPr lang="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-26,7</a:t>
                      </a: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  <a:p>
                      <a:pPr marL="457200" indent="0"/>
                      <a:endParaRPr lang="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5720" y="1142984"/>
            <a:ext cx="8400288" cy="37147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5256"/>
              </a:lnSpc>
            </a:pPr>
            <a:endParaRPr lang="ru" sz="4300" b="1" spc="-50" dirty="0">
              <a:solidFill>
                <a:srgbClr val="FFFFFF"/>
              </a:solidFill>
              <a:latin typeface="Times New Roman"/>
            </a:endParaRPr>
          </a:p>
          <a:p>
            <a:pPr indent="0" algn="ctr">
              <a:lnSpc>
                <a:spcPts val="5256"/>
              </a:lnSpc>
            </a:pPr>
            <a:r>
              <a:rPr lang="ru" sz="4300" b="1" spc="-5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И</a:t>
            </a:r>
            <a:r>
              <a:rPr lang="ru" sz="4300" b="1" spc="-5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сполнение </a:t>
            </a:r>
            <a:r>
              <a:rPr lang="ru" sz="4300" b="1" spc="-5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бюджета </a:t>
            </a:r>
            <a:r>
              <a:rPr lang="ru" sz="4300" b="1" spc="-5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Лежневского городского </a:t>
            </a:r>
            <a:r>
              <a:rPr lang="ru" sz="4300" b="1" spc="-5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поселения в </a:t>
            </a:r>
            <a:r>
              <a:rPr lang="ru" sz="4300" b="1" spc="-5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2021 </a:t>
            </a:r>
            <a:r>
              <a:rPr lang="ru" sz="4300" b="1" spc="-5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году</a:t>
            </a:r>
          </a:p>
          <a:p>
            <a:pPr indent="0" algn="ctr">
              <a:lnSpc>
                <a:spcPts val="5256"/>
              </a:lnSpc>
            </a:pPr>
            <a:r>
              <a:rPr lang="ru" sz="4300" b="1" spc="-5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по расходам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tula.ru/activity/economics/city-budget/2016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692" y="-11930170"/>
            <a:ext cx="7786742" cy="4996567"/>
          </a:xfrm>
          <a:prstGeom prst="rect">
            <a:avLst/>
          </a:prstGeom>
          <a:noFill/>
        </p:spPr>
      </p:pic>
      <p:pic>
        <p:nvPicPr>
          <p:cNvPr id="51204" name="Picture 4" descr="http://900igr.net/up/datas/131371/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43840" y="500042"/>
            <a:ext cx="8900160" cy="763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spcAft>
                <a:spcPts val="630"/>
              </a:spcAft>
            </a:pPr>
            <a:r>
              <a:rPr lang="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Распределение бюджетных ассигнований по разделам бюджетной классификации</a:t>
            </a:r>
          </a:p>
          <a:p>
            <a:pPr indent="0" algn="ctr"/>
            <a:r>
              <a:rPr lang="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расходов </a:t>
            </a:r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бюджета Лежневского городского поселения </a:t>
            </a:r>
            <a:r>
              <a:rPr lang="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на </a:t>
            </a:r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2021 </a:t>
            </a:r>
            <a:r>
              <a:rPr lang="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год </a:t>
            </a:r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(тыс.руб</a:t>
            </a:r>
            <a:r>
              <a:rPr lang="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1285860"/>
            <a:ext cx="6144590" cy="42862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2100" b="1" dirty="0" smtClean="0">
                <a:latin typeface="Times New Roman"/>
              </a:rPr>
              <a:t>       </a:t>
            </a:r>
            <a:r>
              <a:rPr lang="ru" sz="21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Распределение </a:t>
            </a:r>
            <a:r>
              <a:rPr lang="ru" sz="2100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расходов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42910" y="857232"/>
          <a:ext cx="7867650" cy="553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6453188" cy="863600"/>
          </a:xfrm>
        </p:spPr>
        <p:txBody>
          <a:bodyPr/>
          <a:lstStyle/>
          <a:p>
            <a:pPr eaLnBrk="1" hangingPunct="1"/>
            <a:r>
              <a:rPr lang="ru-RU" altLang="ru-RU" sz="2800" b="1" dirty="0" err="1" smtClean="0"/>
              <a:t>Лежневское</a:t>
            </a:r>
            <a:r>
              <a:rPr lang="ru-RU" altLang="ru-RU" sz="2800" b="1" dirty="0" smtClean="0"/>
              <a:t> городское поселение</a:t>
            </a:r>
          </a:p>
        </p:txBody>
      </p:sp>
      <p:pic>
        <p:nvPicPr>
          <p:cNvPr id="717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57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250825" y="3284538"/>
            <a:ext cx="3097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dirty="0"/>
          </a:p>
          <a:p>
            <a:r>
              <a:rPr lang="ru-RU" altLang="ru-RU" dirty="0"/>
              <a:t>Численность населения на</a:t>
            </a:r>
          </a:p>
          <a:p>
            <a:r>
              <a:rPr lang="ru-RU" altLang="ru-RU" dirty="0" smtClean="0"/>
              <a:t>01.01.2020 </a:t>
            </a:r>
            <a:r>
              <a:rPr lang="ru-RU" altLang="ru-RU" dirty="0"/>
              <a:t>– </a:t>
            </a:r>
            <a:r>
              <a:rPr lang="ru-RU" altLang="ru-RU" dirty="0" smtClean="0"/>
              <a:t>7635 </a:t>
            </a:r>
            <a:r>
              <a:rPr lang="ru-RU" altLang="ru-RU" dirty="0"/>
              <a:t>человек</a:t>
            </a:r>
          </a:p>
        </p:txBody>
      </p:sp>
      <p:pic>
        <p:nvPicPr>
          <p:cNvPr id="7173" name="Picture 7" descr="C:\Users\Администратор\Desktop\d0bbd0b5d0b6d0bdd0b5d0b2d0be1-267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63"/>
            <a:ext cx="350043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642918"/>
            <a:ext cx="7787640" cy="7065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2592"/>
              </a:lnSpc>
            </a:pPr>
            <a:r>
              <a:rPr lang="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Исполнение бюджетных назначений главными распорядителями средств бюджета </a:t>
            </a:r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Лежневского городского поселения </a:t>
            </a:r>
            <a:r>
              <a:rPr lang="ru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за </a:t>
            </a:r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2021 год</a:t>
            </a:r>
            <a:endParaRPr lang="ru" b="1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00958" y="1428736"/>
            <a:ext cx="1109472" cy="2407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>
            <a:noAutofit/>
          </a:bodyPr>
          <a:lstStyle/>
          <a:p>
            <a:pPr indent="0" algn="r"/>
            <a:r>
              <a:rPr lang="ru" sz="1500" b="1" dirty="0" smtClean="0">
                <a:latin typeface="Times New Roman"/>
              </a:rPr>
              <a:t>(тыс. </a:t>
            </a:r>
            <a:r>
              <a:rPr lang="ru" sz="1500" b="1" dirty="0">
                <a:latin typeface="Times New Roman"/>
              </a:rPr>
              <a:t>руб.)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1928802"/>
          <a:ext cx="8215368" cy="3823186"/>
        </p:xfrm>
        <a:graphic>
          <a:graphicData uri="http://schemas.openxmlformats.org/drawingml/2006/table">
            <a:tbl>
              <a:tblPr/>
              <a:tblGrid>
                <a:gridCol w="3431864"/>
                <a:gridCol w="1707992"/>
                <a:gridCol w="1435051"/>
                <a:gridCol w="1640461"/>
              </a:tblGrid>
              <a:tr h="2079277">
                <a:tc>
                  <a:txBody>
                    <a:bodyPr/>
                    <a:lstStyle/>
                    <a:p>
                      <a:pPr indent="0" algn="ctr">
                        <a:lnSpc>
                          <a:spcPts val="2304"/>
                        </a:lnSpc>
                      </a:pPr>
                      <a:r>
                        <a:rPr lang="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  </a:t>
                      </a:r>
                      <a:endParaRPr lang="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indent="0" algn="ctr">
                        <a:lnSpc>
                          <a:spcPts val="2304"/>
                        </a:lnSpc>
                      </a:pPr>
                      <a:r>
                        <a:rPr lang="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Утверждено Решением Совета </a:t>
                      </a:r>
                      <a:r>
                        <a:rPr lang="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на</a:t>
                      </a:r>
                      <a:r>
                        <a:rPr lang="ru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2021</a:t>
                      </a:r>
                      <a:r>
                        <a:rPr lang="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г.</a:t>
                      </a:r>
                      <a:endParaRPr lang="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280"/>
                        </a:lnSpc>
                      </a:pPr>
                      <a:r>
                        <a:rPr lang="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Исполнено в </a:t>
                      </a:r>
                      <a:r>
                        <a:rPr lang="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2021 </a:t>
                      </a:r>
                      <a:r>
                        <a:rPr lang="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г.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4800" indent="0">
                        <a:lnSpc>
                          <a:spcPts val="2304"/>
                        </a:lnSpc>
                      </a:pPr>
                      <a:r>
                        <a:rPr lang="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Процент</a:t>
                      </a:r>
                    </a:p>
                    <a:p>
                      <a:pPr marL="101600" indent="0">
                        <a:lnSpc>
                          <a:spcPts val="2304"/>
                        </a:lnSpc>
                      </a:pPr>
                      <a:r>
                        <a:rPr lang="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исполнения</a:t>
                      </a:r>
                    </a:p>
                    <a:p>
                      <a:pPr marL="101600" indent="0">
                        <a:lnSpc>
                          <a:spcPts val="2304"/>
                        </a:lnSpc>
                      </a:pPr>
                      <a:r>
                        <a:rPr lang="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бюджетных</a:t>
                      </a:r>
                    </a:p>
                    <a:p>
                      <a:pPr marL="101600" indent="0">
                        <a:lnSpc>
                          <a:spcPts val="2304"/>
                        </a:lnSpc>
                      </a:pPr>
                      <a:r>
                        <a:rPr lang="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назначений</a:t>
                      </a:r>
                    </a:p>
                  </a:txBody>
                  <a:tcPr marL="0" marR="0" marT="0" marB="0" anchor="ctr"/>
                </a:tc>
              </a:tr>
              <a:tr h="855186">
                <a:tc>
                  <a:txBody>
                    <a:bodyPr/>
                    <a:lstStyle/>
                    <a:p>
                      <a:pPr marL="419100" indent="-419100">
                        <a:lnSpc>
                          <a:spcPts val="1500"/>
                        </a:lnSpc>
                      </a:pPr>
                      <a:r>
                        <a:rPr lang="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1. Администрация </a:t>
                      </a:r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Лежневского муниципального района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63382,6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58425,8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92,2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888723">
                <a:tc>
                  <a:txBody>
                    <a:bodyPr/>
                    <a:lstStyle/>
                    <a:p>
                      <a:pPr indent="0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Всего</a:t>
                      </a:r>
                      <a:r>
                        <a:rPr lang="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: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63382,6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58425,8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92,2</a:t>
                      </a:r>
                      <a:endParaRPr lang="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5072" y="1019969"/>
          <a:ext cx="8827008" cy="5249884"/>
        </p:xfrm>
        <a:graphic>
          <a:graphicData uri="http://schemas.openxmlformats.org/drawingml/2006/table">
            <a:tbl>
              <a:tblPr/>
              <a:tblGrid>
                <a:gridCol w="2804160"/>
                <a:gridCol w="1926336"/>
                <a:gridCol w="1877568"/>
                <a:gridCol w="2218944"/>
              </a:tblGrid>
              <a:tr h="536365">
                <a:tc gridSpan="4">
                  <a:txBody>
                    <a:bodyPr/>
                    <a:lstStyle/>
                    <a:p>
                      <a:pPr indent="0" algn="ctr"/>
                      <a:r>
                        <a:rPr lang="ru" sz="2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Исполнение бюджета за </a:t>
                      </a:r>
                      <a:r>
                        <a:rPr lang="ru" sz="2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2021 </a:t>
                      </a:r>
                      <a:r>
                        <a:rPr lang="ru" sz="2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год по </a:t>
                      </a:r>
                      <a:r>
                        <a:rPr lang="ru" sz="2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отраслям</a:t>
                      </a:r>
                      <a:endParaRPr lang="ru" sz="2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36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36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3600"/>
                    </a:p>
                  </a:txBody>
                  <a:tcPr marL="0" marR="0" marT="0" marB="0"/>
                </a:tc>
              </a:tr>
              <a:tr h="551750">
                <a:tc>
                  <a:txBody>
                    <a:bodyPr/>
                    <a:lstStyle/>
                    <a:p>
                      <a:pPr indent="0" algn="ctr"/>
                      <a:r>
                        <a:rPr lang="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Наименование отрасли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Утверждено на </a:t>
                      </a:r>
                      <a:r>
                        <a:rPr lang="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2021г., тыс.</a:t>
                      </a:r>
                      <a:r>
                        <a:rPr lang="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р</a:t>
                      </a:r>
                      <a:r>
                        <a:rPr lang="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уб.</a:t>
                      </a:r>
                      <a:endParaRPr lang="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Исполнено за </a:t>
                      </a:r>
                      <a:r>
                        <a:rPr lang="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2021г., тыс.</a:t>
                      </a:r>
                      <a:r>
                        <a:rPr lang="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р</a:t>
                      </a:r>
                      <a:r>
                        <a:rPr lang="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уб.</a:t>
                      </a:r>
                      <a:endParaRPr lang="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30"/>
                        </a:spcAft>
                      </a:pPr>
                      <a:r>
                        <a:rPr lang="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%</a:t>
                      </a:r>
                    </a:p>
                    <a:p>
                      <a:pPr indent="0" algn="ctr"/>
                      <a:r>
                        <a:rPr lang="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исполнения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51750">
                <a:tc>
                  <a:txBody>
                    <a:bodyPr/>
                    <a:lstStyle/>
                    <a:p>
                      <a:pPr marL="114300" indent="0">
                        <a:spcAft>
                          <a:spcPts val="630"/>
                        </a:spcAft>
                      </a:pPr>
                      <a:r>
                        <a:rPr lang="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Общегосударственные</a:t>
                      </a:r>
                    </a:p>
                    <a:p>
                      <a:pPr marL="114300" indent="0"/>
                      <a:r>
                        <a:rPr lang="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вопросы</a:t>
                      </a: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1408,8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591,9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42,0</a:t>
                      </a: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</a:tr>
              <a:tr h="715784">
                <a:tc>
                  <a:txBody>
                    <a:bodyPr/>
                    <a:lstStyle/>
                    <a:p>
                      <a:pPr marL="114300" indent="0"/>
                      <a:r>
                        <a:rPr lang="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100,0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0,0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0,0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E6ECF6"/>
                    </a:solidFill>
                  </a:tcPr>
                </a:tc>
              </a:tr>
              <a:tr h="497433">
                <a:tc>
                  <a:txBody>
                    <a:bodyPr/>
                    <a:lstStyle/>
                    <a:p>
                      <a:pPr marL="114300" indent="0"/>
                      <a:r>
                        <a:rPr lang="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19599,3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19300,3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98,5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D2D6E7"/>
                    </a:solidFill>
                  </a:tcPr>
                </a:tc>
              </a:tr>
              <a:tr h="526897">
                <a:tc>
                  <a:txBody>
                    <a:bodyPr/>
                    <a:lstStyle/>
                    <a:p>
                      <a:pPr marL="114300" indent="0">
                        <a:spcAft>
                          <a:spcPts val="420"/>
                        </a:spcAft>
                      </a:pPr>
                      <a:r>
                        <a:rPr lang="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Жилищно-коммунальное</a:t>
                      </a:r>
                    </a:p>
                    <a:p>
                      <a:pPr marL="114300" indent="0"/>
                      <a:r>
                        <a:rPr lang="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хозяйство</a:t>
                      </a:r>
                    </a:p>
                  </a:txBody>
                  <a:tcPr marL="0" marR="0" marT="0" marB="0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25689,1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22120,2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86,1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E6ECF6"/>
                    </a:solidFill>
                  </a:tcPr>
                </a:tc>
              </a:tr>
              <a:tr h="378482">
                <a:tc>
                  <a:txBody>
                    <a:bodyPr/>
                    <a:lstStyle/>
                    <a:p>
                      <a:pPr marL="114300" indent="0"/>
                      <a:r>
                        <a:rPr lang="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Молодежная политика</a:t>
                      </a:r>
                      <a:endParaRPr lang="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90,0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90,0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100,0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</a:tr>
              <a:tr h="378482">
                <a:tc>
                  <a:txBody>
                    <a:bodyPr/>
                    <a:lstStyle/>
                    <a:p>
                      <a:pPr marL="114300" indent="0"/>
                      <a:r>
                        <a:rPr lang="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Культура, кинематография</a:t>
                      </a:r>
                      <a:endParaRPr lang="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16387,5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16215,4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99,0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</a:tr>
              <a:tr h="391459">
                <a:tc>
                  <a:txBody>
                    <a:bodyPr/>
                    <a:lstStyle/>
                    <a:p>
                      <a:pPr marL="114300" indent="0"/>
                      <a:r>
                        <a:rPr lang="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Пенсионное</a:t>
                      </a:r>
                      <a:r>
                        <a:rPr lang="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обеспечение</a:t>
                      </a:r>
                      <a:endParaRPr lang="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108,0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108,0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100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E6ECF6"/>
                    </a:solidFill>
                  </a:tcPr>
                </a:tc>
              </a:tr>
              <a:tr h="43628">
                <a:tc>
                  <a:txBody>
                    <a:bodyPr/>
                    <a:lstStyle/>
                    <a:p>
                      <a:pPr marL="114300" indent="0"/>
                      <a:endParaRPr lang="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2D6E7"/>
                    </a:solidFill>
                  </a:tcPr>
                </a:tc>
              </a:tr>
              <a:tr h="426063">
                <a:tc>
                  <a:txBody>
                    <a:bodyPr/>
                    <a:lstStyle/>
                    <a:p>
                      <a:pPr indent="0" algn="ctr"/>
                      <a:r>
                        <a:rPr lang="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Всего:</a:t>
                      </a:r>
                    </a:p>
                  </a:txBody>
                  <a:tcPr marL="0" marR="0" marT="0" marB="0" anchor="ctr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63382,6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58425,8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92,2</a:t>
                      </a:r>
                      <a:endParaRPr lang="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E6EC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857232"/>
            <a:ext cx="7869936" cy="5286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/>
            <a:endParaRPr lang="ru" sz="2800" dirty="0" smtClean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pPr indent="0" algn="ctr"/>
            <a:endParaRPr lang="ru" sz="2800" dirty="0" smtClean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pPr indent="0" algn="ctr"/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Исполнение </a:t>
            </a:r>
            <a:r>
              <a:rPr lang="ru" sz="28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расходной части </a:t>
            </a:r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бюджета Лежневского городского  поселения </a:t>
            </a:r>
            <a:r>
              <a:rPr lang="ru" sz="28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по </a:t>
            </a:r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муниципальной программе </a:t>
            </a:r>
          </a:p>
          <a:p>
            <a:pPr indent="0" algn="ctr"/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Лежневского городского поселения </a:t>
            </a:r>
          </a:p>
          <a:p>
            <a:pPr algn="ctr"/>
            <a:r>
              <a:rPr lang="ru" sz="2800" b="1" i="1" u="sng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«</a:t>
            </a:r>
            <a:r>
              <a:rPr lang="ru-RU" altLang="ru-RU" sz="2800" b="1" i="1" u="sng" dirty="0" smtClean="0">
                <a:solidFill>
                  <a:schemeClr val="tx2">
                    <a:lumMod val="75000"/>
                  </a:schemeClr>
                </a:solidFill>
              </a:rPr>
              <a:t>Развитие транспортной системы </a:t>
            </a:r>
            <a:r>
              <a:rPr lang="ru-RU" altLang="ru-RU" sz="2800" b="1" i="1" u="sng" dirty="0" err="1" smtClean="0">
                <a:solidFill>
                  <a:schemeClr val="tx2">
                    <a:lumMod val="75000"/>
                  </a:schemeClr>
                </a:solidFill>
              </a:rPr>
              <a:t>Лежневского</a:t>
            </a:r>
            <a:r>
              <a:rPr lang="ru-RU" altLang="ru-RU" sz="2800" b="1" i="1" u="sng" dirty="0" smtClean="0">
                <a:solidFill>
                  <a:schemeClr val="tx2">
                    <a:lumMod val="75000"/>
                  </a:schemeClr>
                </a:solidFill>
              </a:rPr>
              <a:t> городского поселения»</a:t>
            </a:r>
          </a:p>
          <a:p>
            <a:pPr indent="0" algn="ctr">
              <a:lnSpc>
                <a:spcPts val="5232"/>
              </a:lnSpc>
            </a:pPr>
            <a:endParaRPr lang="ru" sz="2800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selskie-vesti.ru/netcat_files/Image/656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21471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selskie-vesti.ru/netcat_files/Image/742-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57166"/>
            <a:ext cx="3214710" cy="24288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3500430" y="142852"/>
            <a:ext cx="2214578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ts val="2904"/>
              </a:lnSpc>
            </a:pPr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Объем расходов </a:t>
            </a:r>
          </a:p>
          <a:p>
            <a:pPr indent="0" algn="ctr">
              <a:lnSpc>
                <a:spcPts val="2904"/>
              </a:lnSpc>
            </a:pPr>
            <a:r>
              <a:rPr lang="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за 2021 год:</a:t>
            </a:r>
          </a:p>
          <a:p>
            <a:pPr indent="0" algn="ctr">
              <a:lnSpc>
                <a:spcPts val="2904"/>
              </a:lnSpc>
            </a:pPr>
            <a:r>
              <a:rPr lang="ru" b="1" u="sng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18874,8тыс.руб.</a:t>
            </a:r>
            <a:endParaRPr lang="ru" b="1" u="sng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1500174"/>
            <a:ext cx="21431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развитие автомобильных дорог общего пользования местного значения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://www.selskie-vesti.ru/netcat_files/Image/721_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256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selskie-vesti.ru/netcat_files/Image/841_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4357695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3000372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  ремонт и текущий участков автомобильных дорог п. Лежнево. Обеспечено содержание улично-дорожной сети в летний и зимний период.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2910" y="857232"/>
            <a:ext cx="7869936" cy="5286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/>
            <a:endParaRPr lang="ru" sz="2800" dirty="0" smtClean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pPr indent="0" algn="ctr"/>
            <a:endParaRPr lang="ru" sz="2800" dirty="0" smtClean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pPr indent="0" algn="ctr"/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Исполнение </a:t>
            </a:r>
            <a:r>
              <a:rPr lang="ru" sz="28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расходной части </a:t>
            </a:r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бюджета Лежневского городского  поселения </a:t>
            </a:r>
            <a:r>
              <a:rPr lang="ru" sz="28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по </a:t>
            </a:r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муниципальной программе </a:t>
            </a:r>
          </a:p>
          <a:p>
            <a:pPr indent="0" algn="ctr"/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Лежневского городского поселения </a:t>
            </a:r>
          </a:p>
          <a:p>
            <a:pPr algn="ctr"/>
            <a:r>
              <a:rPr lang="ru" sz="2800" b="1" i="1" u="sng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«</a:t>
            </a:r>
            <a:r>
              <a:rPr lang="ru-RU" altLang="ru-RU" sz="2800" b="1" i="1" u="sng" dirty="0" smtClean="0">
                <a:solidFill>
                  <a:schemeClr val="tx2">
                    <a:lumMod val="75000"/>
                  </a:schemeClr>
                </a:solidFill>
              </a:rPr>
              <a:t>Формирование современной городской среды на территории </a:t>
            </a:r>
            <a:r>
              <a:rPr lang="ru-RU" altLang="ru-RU" sz="2800" b="1" i="1" u="sng" dirty="0" err="1" smtClean="0">
                <a:solidFill>
                  <a:schemeClr val="tx2">
                    <a:lumMod val="75000"/>
                  </a:schemeClr>
                </a:solidFill>
              </a:rPr>
              <a:t>Лежневского</a:t>
            </a:r>
            <a:r>
              <a:rPr lang="ru-RU" altLang="ru-RU" sz="2800" b="1" i="1" u="sng" dirty="0" smtClean="0">
                <a:solidFill>
                  <a:schemeClr val="tx2">
                    <a:lumMod val="75000"/>
                  </a:schemeClr>
                </a:solidFill>
              </a:rPr>
              <a:t> городского поселения »</a:t>
            </a:r>
          </a:p>
          <a:p>
            <a:pPr indent="0" algn="ctr">
              <a:lnSpc>
                <a:spcPts val="5232"/>
              </a:lnSpc>
            </a:pPr>
            <a:endParaRPr lang="ru" sz="2800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img.mycdn.me/getImage?url=http%3A%2F%2Fwyksa.ru%2Fnews%2Fdata%2Fupimages%2Fbez-nazvaniya-formir.jpg&amp;type=WIDE_FEED_PANORAMA&amp;signatureToken=JNVn4rPtjR1pyQdezDnLi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643042" y="2357430"/>
            <a:ext cx="642942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u="sng" dirty="0" smtClean="0"/>
              <a:t>В рамках реализации программы было освоено бюджетных средств в размере 2971,5 тыс.руб. Были выполнены следующие мероприятия:</a:t>
            </a:r>
          </a:p>
          <a:p>
            <a:pPr marL="342900" indent="-342900">
              <a:buAutoNum type="arabicPeriod"/>
              <a:defRPr/>
            </a:pPr>
            <a:r>
              <a:rPr lang="ru-RU" b="1" u="sng" dirty="0" smtClean="0"/>
              <a:t>Благоустройство дворовых территорий многоквартирных домов на ул. Ивановская и ул. Маяковского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4546" y="4357694"/>
            <a:ext cx="3786214" cy="2031325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wrap="square">
            <a:spAutoFit/>
          </a:bodyPr>
          <a:lstStyle/>
          <a:p>
            <a:r>
              <a:rPr lang="ru-RU" b="1" u="sng" dirty="0"/>
              <a:t>Цель </a:t>
            </a:r>
            <a:r>
              <a:rPr lang="ru-RU" b="1" u="sng" dirty="0" smtClean="0"/>
              <a:t>программы</a:t>
            </a:r>
            <a:r>
              <a:rPr lang="ru-RU" dirty="0" smtClean="0"/>
              <a:t> 1.Повышение уровня благоустройства дворовых территорий.</a:t>
            </a:r>
          </a:p>
          <a:p>
            <a:r>
              <a:rPr lang="ru-RU" dirty="0" smtClean="0"/>
              <a:t>2. Повышение уровня благоустройства общественных территорий.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42910" y="857232"/>
            <a:ext cx="7869936" cy="5286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/>
            <a:endParaRPr lang="ru" sz="2800" dirty="0" smtClean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pPr indent="0" algn="ctr"/>
            <a:endParaRPr lang="ru" sz="2800" dirty="0" smtClean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pPr indent="0" algn="ctr"/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Исполнение </a:t>
            </a:r>
            <a:r>
              <a:rPr lang="ru" sz="28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расходной части </a:t>
            </a:r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бюджета Лежневского городского  поселения </a:t>
            </a:r>
            <a:r>
              <a:rPr lang="ru" sz="28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по </a:t>
            </a:r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муниципальной программе </a:t>
            </a:r>
          </a:p>
          <a:p>
            <a:pPr indent="0" algn="ctr"/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Лежневского городского поселения </a:t>
            </a:r>
          </a:p>
          <a:p>
            <a:pPr algn="ctr"/>
            <a:r>
              <a:rPr lang="ru" sz="2800" b="1" i="1" u="sng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«</a:t>
            </a:r>
            <a:r>
              <a:rPr lang="ru-RU" altLang="ru-RU" sz="2800" b="1" i="1" u="sng" dirty="0" smtClean="0">
                <a:solidFill>
                  <a:schemeClr val="tx2">
                    <a:lumMod val="75000"/>
                  </a:schemeClr>
                </a:solidFill>
              </a:rPr>
              <a:t>Детские игровые площадки </a:t>
            </a:r>
            <a:r>
              <a:rPr lang="ru-RU" altLang="ru-RU" sz="2800" b="1" i="1" u="sng" dirty="0" err="1" smtClean="0">
                <a:solidFill>
                  <a:schemeClr val="tx2">
                    <a:lumMod val="75000"/>
                  </a:schemeClr>
                </a:solidFill>
              </a:rPr>
              <a:t>Лежневского</a:t>
            </a:r>
            <a:r>
              <a:rPr lang="ru-RU" altLang="ru-RU" sz="2800" b="1" i="1" u="sng" dirty="0" smtClean="0">
                <a:solidFill>
                  <a:schemeClr val="tx2">
                    <a:lumMod val="75000"/>
                  </a:schemeClr>
                </a:solidFill>
              </a:rPr>
              <a:t> городского поселения »</a:t>
            </a:r>
          </a:p>
          <a:p>
            <a:pPr indent="0" algn="ctr">
              <a:lnSpc>
                <a:spcPts val="5232"/>
              </a:lnSpc>
            </a:pPr>
            <a:endParaRPr lang="ru" sz="2800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www.huzhe.net/files/comments/380751/images/thumbs/380749_c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46571"/>
            <a:ext cx="7215238" cy="541142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0"/>
            <a:ext cx="7858180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u="sng" dirty="0" smtClean="0"/>
              <a:t>В рамках реализации программы было освоено бюджетных средств в размере 1277,8 тыс.руб. </a:t>
            </a:r>
          </a:p>
          <a:p>
            <a:pPr>
              <a:defRPr/>
            </a:pPr>
            <a:r>
              <a:rPr lang="ru-RU" b="1" u="sng" dirty="0" smtClean="0"/>
              <a:t> Были выполнены следующие мероприятия:</a:t>
            </a:r>
          </a:p>
          <a:p>
            <a:pPr marL="342900" indent="-342900">
              <a:buAutoNum type="arabicPeriod"/>
              <a:defRPr/>
            </a:pPr>
            <a:r>
              <a:rPr lang="ru-RU" b="1" u="sng" dirty="0" smtClean="0"/>
              <a:t>Устройство детской игровой площадки на ул. Мичурина, ул.Текстильщиков, </a:t>
            </a:r>
            <a:r>
              <a:rPr lang="ru-RU" b="1" u="sng" dirty="0" err="1" smtClean="0"/>
              <a:t>ул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Ивваовская,ул</a:t>
            </a:r>
            <a:r>
              <a:rPr lang="ru-RU" b="1" u="sng" dirty="0" smtClean="0"/>
              <a:t>. Свердлова(возле дома </a:t>
            </a:r>
            <a:r>
              <a:rPr lang="ru-RU" b="1" u="sng" dirty="0" err="1" smtClean="0"/>
              <a:t>д</a:t>
            </a:r>
            <a:r>
              <a:rPr lang="ru-RU" b="1" u="sng" dirty="0" smtClean="0"/>
              <a:t>/с «Сказка»)</a:t>
            </a:r>
          </a:p>
          <a:p>
            <a:pPr marL="342900" indent="-342900">
              <a:buAutoNum type="arabicPeriod"/>
              <a:defRPr/>
            </a:pPr>
            <a:endParaRPr lang="ru-RU" b="1" u="sng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000232" y="5380672"/>
            <a:ext cx="5500726" cy="1200329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wrap="square">
            <a:spAutoFit/>
          </a:bodyPr>
          <a:lstStyle/>
          <a:p>
            <a:r>
              <a:rPr lang="ru-RU" b="1" u="sng" dirty="0"/>
              <a:t>Цель </a:t>
            </a:r>
            <a:r>
              <a:rPr lang="ru-RU" b="1" u="sng" dirty="0" smtClean="0"/>
              <a:t>программы</a:t>
            </a:r>
            <a:r>
              <a:rPr lang="ru-RU" dirty="0" smtClean="0"/>
              <a:t> :</a:t>
            </a:r>
          </a:p>
          <a:p>
            <a:r>
              <a:rPr lang="ru-RU" dirty="0" smtClean="0"/>
              <a:t>Обеспечение комфортных условий отдыха детей</a:t>
            </a:r>
          </a:p>
          <a:p>
            <a:endParaRPr lang="ru-RU" dirty="0" smtClean="0"/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42910" y="857232"/>
            <a:ext cx="7869936" cy="5286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/>
            <a:endParaRPr lang="ru" sz="2800" dirty="0" smtClean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pPr indent="0" algn="ctr"/>
            <a:endParaRPr lang="ru" sz="2800" dirty="0" smtClean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pPr indent="0" algn="ctr"/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Исполнение </a:t>
            </a:r>
            <a:r>
              <a:rPr lang="ru" sz="28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расходной части </a:t>
            </a:r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бюджета Лежневского городского  поселения </a:t>
            </a:r>
            <a:r>
              <a:rPr lang="ru" sz="28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по </a:t>
            </a:r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муниципальной программе </a:t>
            </a:r>
          </a:p>
          <a:p>
            <a:pPr indent="0" algn="ctr"/>
            <a:r>
              <a:rPr lang="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Лежневского городского поселения </a:t>
            </a:r>
          </a:p>
          <a:p>
            <a:pPr algn="ctr"/>
            <a:r>
              <a:rPr lang="ru" sz="2800" b="1" i="1" u="sng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«</a:t>
            </a:r>
            <a:r>
              <a:rPr lang="ru-RU" altLang="ru-RU" sz="2800" b="1" dirty="0" smtClean="0"/>
              <a:t>Уличное освещение территории </a:t>
            </a:r>
            <a:r>
              <a:rPr lang="ru-RU" altLang="ru-RU" sz="2800" b="1" dirty="0" err="1" smtClean="0"/>
              <a:t>Лежневского</a:t>
            </a:r>
            <a:r>
              <a:rPr lang="ru-RU" altLang="ru-RU" sz="2800" b="1" dirty="0" smtClean="0"/>
              <a:t> городского поселения </a:t>
            </a:r>
          </a:p>
          <a:p>
            <a:pPr algn="ctr"/>
            <a:r>
              <a:rPr lang="ru-RU" altLang="ru-RU" sz="2800" b="1" i="1" u="sng" dirty="0" smtClean="0">
                <a:solidFill>
                  <a:schemeClr val="tx2">
                    <a:lumMod val="75000"/>
                  </a:schemeClr>
                </a:solidFill>
              </a:rPr>
              <a:t> »</a:t>
            </a:r>
          </a:p>
          <a:p>
            <a:pPr indent="0" algn="ctr">
              <a:lnSpc>
                <a:spcPts val="5232"/>
              </a:lnSpc>
            </a:pPr>
            <a:endParaRPr lang="ru" sz="2800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28596" y="1000108"/>
            <a:ext cx="85010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2800" b="1" dirty="0" smtClean="0"/>
              <a:t>Уличное освещение территории </a:t>
            </a:r>
            <a:r>
              <a:rPr lang="ru-RU" altLang="ru-RU" sz="2800" b="1" dirty="0" err="1" smtClean="0"/>
              <a:t>Лежневского</a:t>
            </a:r>
            <a:r>
              <a:rPr lang="ru-RU" altLang="ru-RU" sz="2800" b="1" dirty="0" smtClean="0"/>
              <a:t> городского поселения </a:t>
            </a:r>
            <a:endParaRPr lang="ru-RU" altLang="ru-RU" sz="2800" b="1" dirty="0"/>
          </a:p>
        </p:txBody>
      </p:sp>
      <p:pic>
        <p:nvPicPr>
          <p:cNvPr id="16" name="Picture 2" descr="https://lampagid.ru/wp-content/uploads/2017/05/image031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502474" y="-25932018"/>
            <a:ext cx="3722551" cy="37862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43570" y="5643578"/>
            <a:ext cx="3152775" cy="861774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</a:t>
            </a:r>
            <a:endParaRPr lang="ru-RU" dirty="0" smtClean="0"/>
          </a:p>
          <a:p>
            <a:pPr>
              <a:buFontTx/>
              <a:buChar char="-"/>
              <a:defRPr/>
            </a:pPr>
            <a:r>
              <a:rPr lang="ru-RU" sz="1600" dirty="0" smtClean="0"/>
              <a:t>Повышение уровня комфортного проживания граждан </a:t>
            </a:r>
          </a:p>
        </p:txBody>
      </p:sp>
      <p:pic>
        <p:nvPicPr>
          <p:cNvPr id="1026" name="Picture 2" descr="https://edc-ekb.ru/wp-content/uploads/2019/04/dorogi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00240"/>
            <a:ext cx="5214974" cy="369841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643570" y="2000240"/>
            <a:ext cx="3357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u="sng" dirty="0" smtClean="0"/>
              <a:t>В рамках реализации программы было освоено бюджетных средств в размере 6145,3 тыс.руб. Были выполнены следующие мероприятия:</a:t>
            </a:r>
          </a:p>
          <a:p>
            <a:pPr marL="342900" indent="-342900">
              <a:buAutoNum type="arabicPeriod"/>
              <a:defRPr/>
            </a:pPr>
            <a:r>
              <a:rPr lang="ru-RU" b="1" u="sng" dirty="0" smtClean="0"/>
              <a:t>Устройство уличного освещения в п. Лежнево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323850" y="-26988"/>
            <a:ext cx="6119813" cy="50323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Уважаемые жители Лежневского городского поселения!</a:t>
            </a: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88"/>
            <a:ext cx="6696075" cy="5095875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ru-RU" sz="1800" dirty="0" smtClean="0">
                <a:solidFill>
                  <a:schemeClr val="tx1"/>
                </a:solidFill>
              </a:rPr>
              <a:t>Представляем Вашему вниманию информационный материал – «Бюджет для граждан» – аналитический документ, подготовленный в целях предоставления гражданам актуальной информации о бюджете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Лежневского</a:t>
            </a:r>
            <a:r>
              <a:rPr lang="ru-RU" sz="1800" dirty="0" smtClean="0">
                <a:solidFill>
                  <a:schemeClr val="tx1"/>
                </a:solidFill>
              </a:rPr>
              <a:t> городского поселения на 2021 год и на плановый период 2022 и 2023 годов.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Лежневском</a:t>
            </a:r>
            <a:r>
              <a:rPr lang="ru-RU" sz="1800" dirty="0" smtClean="0">
                <a:solidFill>
                  <a:schemeClr val="tx1"/>
                </a:solidFill>
              </a:rPr>
              <a:t> городском поселении. «Бюджет для граждан» разработан в формате, доступном для широкого круга пользователей, для ознакомления граждан с задачами и приоритетными направлениями бюджетной политики, основными условиями формирования бюджета, источниками доходов бюджетов, направлениями бюджетных расходов, планируемыми результатами использования бюджетных ассигнований, а также вовлечения граждан в обсуждение бюджетных решений. Представленная информация обеспечивает реализацию принципов прозрачности и открытости бюджетного процесса в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Лежневском</a:t>
            </a:r>
            <a:r>
              <a:rPr lang="ru-RU" sz="1800" dirty="0" smtClean="0">
                <a:solidFill>
                  <a:schemeClr val="tx1"/>
                </a:solidFill>
              </a:rPr>
              <a:t> городском поселении.</a:t>
            </a:r>
          </a:p>
          <a:p>
            <a:pPr algn="just" eaLnBrk="1" hangingPunct="1"/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cs314421.vk.me/v314421815/8f44/a6I5ppJ7KQ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773113"/>
            <a:ext cx="21066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179388" y="6154738"/>
            <a:ext cx="8569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муниципального района                                                                                П.Н. Колесников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00430" y="5929312"/>
            <a:ext cx="22955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388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Социально значимые проекты реализованные в 2021 году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3" y="1214423"/>
          <a:ext cx="8072493" cy="35718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90831"/>
                <a:gridCol w="2690831"/>
                <a:gridCol w="2690831"/>
              </a:tblGrid>
              <a:tr h="80163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Наименование мероприятия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План, тыс.руб.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Освоено тыс.руб.</a:t>
                      </a:r>
                      <a:endParaRPr lang="ru-RU" dirty="0"/>
                    </a:p>
                  </a:txBody>
                  <a:tcPr/>
                </a:tc>
              </a:tr>
              <a:tr h="865709">
                <a:tc>
                  <a:txBody>
                    <a:bodyPr/>
                    <a:lstStyle/>
                    <a:p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Строительстьво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и ремонт колодцев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150,0</a:t>
                      </a:r>
                      <a:endParaRPr lang="ru-RU" dirty="0"/>
                    </a:p>
                  </a:txBody>
                  <a:tcPr/>
                </a:tc>
              </a:tr>
              <a:tr h="1904559">
                <a:tc>
                  <a:txBody>
                    <a:bodyPr/>
                    <a:lstStyle/>
                    <a:p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ЛЕЖНЕВСОГО ГОРОДСКОГО ПОСЕЛЕНИЯ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2571750" y="1143000"/>
            <a:ext cx="43576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 объем </a:t>
            </a:r>
            <a:r>
              <a:rPr lang="ru-RU" sz="2000" b="1" dirty="0"/>
              <a:t>муниципального долга </a:t>
            </a:r>
            <a:r>
              <a:rPr lang="ru-RU" sz="2000" b="1" dirty="0" smtClean="0"/>
              <a:t>:</a:t>
            </a:r>
            <a:endParaRPr lang="ru-RU" sz="2000" b="1" dirty="0"/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   на 2019 год </a:t>
            </a:r>
            <a:r>
              <a:rPr lang="ru-RU" sz="2000" b="1" dirty="0"/>
              <a:t>– </a:t>
            </a:r>
            <a:r>
              <a:rPr lang="ru-RU" sz="2000" b="1" dirty="0" smtClean="0"/>
              <a:t>0,0тыс.руб.;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на 2020год –0,0тыс.руб.;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     на 2021 год </a:t>
            </a:r>
            <a:r>
              <a:rPr lang="ru-RU" sz="2000" b="1" dirty="0" smtClean="0">
                <a:solidFill>
                  <a:srgbClr val="000000"/>
                </a:solidFill>
              </a:rPr>
              <a:t>–</a:t>
            </a:r>
            <a:r>
              <a:rPr lang="ru-RU" sz="2000" b="1" dirty="0" smtClean="0"/>
              <a:t> 0,0 тыс.руб.</a:t>
            </a:r>
            <a:endParaRPr lang="ru-RU" altLang="ru-RU" sz="2000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643189" y="3214688"/>
            <a:ext cx="421482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b="1" dirty="0"/>
              <a:t>Прогноз объема муниципального долга :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/>
              <a:t>на </a:t>
            </a:r>
            <a:r>
              <a:rPr lang="ru-RU" sz="2000" b="1" dirty="0" smtClean="0"/>
              <a:t>01.01.2022 </a:t>
            </a:r>
            <a:r>
              <a:rPr lang="ru-RU" sz="2000" b="1" dirty="0"/>
              <a:t>– 0,0 руб.;</a:t>
            </a:r>
          </a:p>
          <a:p>
            <a:pPr algn="ctr"/>
            <a:r>
              <a:rPr lang="ru-RU" sz="2000" b="1" dirty="0" smtClean="0"/>
              <a:t>на 01.01.2023 –0,0 руб.;</a:t>
            </a:r>
          </a:p>
          <a:p>
            <a:pPr algn="ctr"/>
            <a:r>
              <a:rPr lang="ru-RU" sz="2000" b="1" smtClean="0"/>
              <a:t> на 01.01.2024 –0,0 руб.;</a:t>
            </a:r>
          </a:p>
          <a:p>
            <a:pPr algn="ctr">
              <a:buFont typeface="Wingdings 2" pitchFamily="18" charset="2"/>
              <a:buNone/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граждан в бюджетном процессе</a:t>
            </a:r>
          </a:p>
        </p:txBody>
      </p:sp>
      <p:pic>
        <p:nvPicPr>
          <p:cNvPr id="33795" name="Содержимое 5" descr="1389202444-5-steps-conquering-public-spearking-anxiety-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1813" y="1071563"/>
            <a:ext cx="2857500" cy="1500187"/>
          </a:xfrm>
        </p:spPr>
      </p:pic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428625" y="2286000"/>
            <a:ext cx="83581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Обсуждение гражданами проекта бюджета Лежневского городского прселения     (проекта об исполнении бюджета Лежневского городского прселения )  возможно  посредством участия граждан в публичных слушаниях. Публичные слушания в Лежневском городского прселения проводятся дважды в год: 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 проекту бюджета Лежневского городского прселения ;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 годовому отчету об исполнении  бюджета Лежневского городского прселения .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граждане Российской Федерации, проживающие на территории Лежневского муниципального района вправе принять участие в публичных слушаниях.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о дате, месте и времени проведения публичных слушаний размещается Администрацией Лежневского муниципального района в районной газете </a:t>
            </a:r>
            <a:r>
              <a:rPr lang="ru-RU" sz="1600">
                <a:solidFill>
                  <a:srgbClr val="002060"/>
                </a:solidFill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Сельские вести</a:t>
            </a:r>
            <a:r>
              <a:rPr lang="ru-RU" sz="1600">
                <a:solidFill>
                  <a:srgbClr val="002060"/>
                </a:solidFill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 сети Интернет на официальном сайте  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http://lezhnevo.ru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не позднее чем за семь дней до даты их проведения.</a:t>
            </a: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3"/>
          <p:cNvSpPr>
            <a:spLocks noGrp="1"/>
          </p:cNvSpPr>
          <p:nvPr>
            <p:ph type="title"/>
          </p:nvPr>
        </p:nvSpPr>
        <p:spPr>
          <a:xfrm>
            <a:off x="2428860" y="785794"/>
            <a:ext cx="4214842" cy="785818"/>
          </a:xfrm>
        </p:spPr>
        <p:txBody>
          <a:bodyPr/>
          <a:lstStyle/>
          <a:p>
            <a:pPr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38"/>
            <a:ext cx="8472488" cy="5072062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		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Материалы подготовлены Финансовым   отделом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Организация личного приема граждан (физических лиц), в том числе представителей организаций (юридических лиц), общественных объединений, государственных органов, органов местного самоуправления в Финансовом отделе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осуществляется Заместителем Главы – Начальником финансового отдела Лебедевой Еленой Александровной.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Организация личного приема граждан  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Заместителем Главы администрации - Начальником   финансового   отдела  Лебедевой  Еленой  Александровной:   пятница  с 10</a:t>
            </a:r>
            <a:r>
              <a:rPr lang="ru-RU" sz="16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до 12</a:t>
            </a:r>
            <a:r>
              <a:rPr lang="ru-RU" sz="16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, 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адресу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Ивановская область, пос. Лежнево, ул. Октябрьская, д. 32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Личный прием граждан осуществляется по предварительной записи  лично, либо по телефону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8(49357) 2-14-33, а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дрес электронной почты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lejnevo_rfo@mail.ru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Также на официальном сайте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работает интернет-приемная.	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Информация о возможностях взаимодействия и графике приема граждан депутатами Совета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представлена  на сайте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 в разделе «Совет депутатов».</a:t>
            </a:r>
          </a:p>
          <a:p>
            <a:pPr algn="just">
              <a:buFont typeface="Arial" charset="0"/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6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6" descr="http://gazetaingush.ru/sites/default/files/news/20170403-v-ufssp-rossii-po-respublike-ingushetiya-12-aprelya-proydet-den-edinogo-priema-grazhdan/ispolkom6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285750"/>
            <a:ext cx="2000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http://gazeta-leninsk.ru/wp-content/uploads/2016/10/4385ec4c20078b402c9e5cc52f832d39-768x3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42875"/>
            <a:ext cx="2143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357166"/>
            <a:ext cx="8786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Бюджет </a:t>
            </a:r>
            <a:r>
              <a:rPr lang="ru-RU" sz="1400" dirty="0" smtClean="0"/>
              <a:t>- в переводе со </a:t>
            </a:r>
            <a:r>
              <a:rPr lang="ru-RU" sz="1400" dirty="0" err="1" smtClean="0"/>
              <a:t>старонормандского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bougette</a:t>
            </a:r>
            <a:r>
              <a:rPr lang="ru-RU" sz="1400" dirty="0" smtClean="0"/>
              <a:t> – это сумка,</a:t>
            </a:r>
          </a:p>
          <a:p>
            <a:r>
              <a:rPr lang="ru-RU" sz="1400" dirty="0" smtClean="0"/>
              <a:t>кошелёк, мешок с деньгами.</a:t>
            </a:r>
          </a:p>
          <a:p>
            <a:endParaRPr lang="ru-RU" sz="1400" dirty="0" smtClean="0"/>
          </a:p>
          <a:p>
            <a:r>
              <a:rPr lang="ru-RU" sz="1400" b="1" dirty="0" smtClean="0"/>
              <a:t>Бюджет</a:t>
            </a:r>
            <a:r>
              <a:rPr lang="ru-RU" sz="1400" dirty="0" smtClean="0"/>
              <a:t> – это схема расходов и доходов определенного лица, бизнеса,</a:t>
            </a:r>
          </a:p>
          <a:p>
            <a:r>
              <a:rPr lang="ru-RU" sz="1400" dirty="0" smtClean="0"/>
              <a:t>семьи или государства, которая утверждается строго на определенный</a:t>
            </a:r>
          </a:p>
          <a:p>
            <a:r>
              <a:rPr lang="ru-RU" sz="1400" dirty="0" smtClean="0"/>
              <a:t>период времени.</a:t>
            </a:r>
          </a:p>
        </p:txBody>
      </p:sp>
      <p:pic>
        <p:nvPicPr>
          <p:cNvPr id="1028" name="Picture 4" descr="https://www.volynnews.com/files/news/2014/11-11/135763/6545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0"/>
            <a:ext cx="1857388" cy="1857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42844" y="2000241"/>
            <a:ext cx="314327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Государственный бюджет </a:t>
            </a:r>
            <a:r>
              <a:rPr lang="ru-RU" sz="1400" dirty="0" smtClean="0"/>
              <a:t>– это</a:t>
            </a:r>
          </a:p>
          <a:p>
            <a:r>
              <a:rPr lang="ru-RU" sz="1400" dirty="0" smtClean="0"/>
              <a:t>важнейший документ, который состоит</a:t>
            </a:r>
          </a:p>
          <a:p>
            <a:r>
              <a:rPr lang="ru-RU" sz="1400" dirty="0" smtClean="0"/>
              <a:t>из целого ряда финансовых смет</a:t>
            </a:r>
          </a:p>
          <a:p>
            <a:r>
              <a:rPr lang="ru-RU" sz="1400" dirty="0" smtClean="0"/>
              <a:t>различных ведомств, служб и</a:t>
            </a:r>
          </a:p>
          <a:p>
            <a:r>
              <a:rPr lang="ru-RU" sz="1400" dirty="0" smtClean="0"/>
              <a:t>государственных программ. Именно в</a:t>
            </a:r>
          </a:p>
          <a:p>
            <a:r>
              <a:rPr lang="ru-RU" sz="1400" dirty="0" smtClean="0"/>
              <a:t>нем определяются те потребности,</a:t>
            </a:r>
          </a:p>
          <a:p>
            <a:r>
              <a:rPr lang="ru-RU" sz="1400" dirty="0" smtClean="0"/>
              <a:t>которые подлежат удовлетворению за</a:t>
            </a:r>
          </a:p>
          <a:p>
            <a:r>
              <a:rPr lang="ru-RU" sz="1400" dirty="0" smtClean="0"/>
              <a:t>счет денежных средств государственной</a:t>
            </a:r>
          </a:p>
          <a:p>
            <a:r>
              <a:rPr lang="ru-RU" sz="1400" dirty="0" smtClean="0"/>
              <a:t>казны. Также в бюджете указываются</a:t>
            </a:r>
          </a:p>
          <a:p>
            <a:r>
              <a:rPr lang="ru-RU" sz="1400" dirty="0" smtClean="0"/>
              <a:t>основные источники и ожидаемые</a:t>
            </a:r>
          </a:p>
          <a:p>
            <a:r>
              <a:rPr lang="ru-RU" sz="1400" dirty="0" smtClean="0"/>
              <a:t>поступления в казну государства.</a:t>
            </a:r>
            <a:endParaRPr lang="ru-RU" sz="1400" dirty="0"/>
          </a:p>
        </p:txBody>
      </p:sp>
      <p:pic>
        <p:nvPicPr>
          <p:cNvPr id="1030" name="Picture 6" descr="http://vdvsp.ru/pic/news/1448890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857364"/>
            <a:ext cx="2952770" cy="22145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215074" y="2000240"/>
            <a:ext cx="26431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Бюджет муниципального</a:t>
            </a:r>
          </a:p>
          <a:p>
            <a:r>
              <a:rPr lang="ru-RU" sz="1400" b="1" dirty="0" smtClean="0"/>
              <a:t>образования </a:t>
            </a:r>
            <a:r>
              <a:rPr lang="ru-RU" sz="1400" dirty="0" smtClean="0"/>
              <a:t>– это форма</a:t>
            </a:r>
          </a:p>
          <a:p>
            <a:r>
              <a:rPr lang="ru-RU" sz="1400" dirty="0" smtClean="0"/>
              <a:t>образования и расходования</a:t>
            </a:r>
          </a:p>
          <a:p>
            <a:r>
              <a:rPr lang="ru-RU" sz="1400" dirty="0" smtClean="0"/>
              <a:t>денежных средств,</a:t>
            </a:r>
          </a:p>
          <a:p>
            <a:r>
              <a:rPr lang="ru-RU" sz="1400" dirty="0" smtClean="0"/>
              <a:t>предназначенных для</a:t>
            </a:r>
          </a:p>
          <a:p>
            <a:r>
              <a:rPr lang="ru-RU" sz="1400" dirty="0" smtClean="0"/>
              <a:t>обеспечения задач и функций,</a:t>
            </a:r>
          </a:p>
          <a:p>
            <a:r>
              <a:rPr lang="ru-RU" sz="1400" dirty="0" smtClean="0"/>
              <a:t>отнесенных к предметам</a:t>
            </a:r>
          </a:p>
          <a:p>
            <a:r>
              <a:rPr lang="ru-RU" sz="1400" dirty="0" smtClean="0"/>
              <a:t>ведения местного</a:t>
            </a:r>
          </a:p>
          <a:p>
            <a:r>
              <a:rPr lang="ru-RU" sz="1400" dirty="0" smtClean="0"/>
              <a:t>самоуправления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5214950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Граждане – и как налогоплательщики, и как потребители общественных услуг – должны</a:t>
            </a:r>
          </a:p>
          <a:p>
            <a:r>
              <a:rPr lang="ru-RU" sz="1400" dirty="0" smtClean="0"/>
              <a:t>быть уверены в том, что передаваемые ими в распоряжение государства средства</a:t>
            </a:r>
          </a:p>
          <a:p>
            <a:r>
              <a:rPr lang="ru-RU" sz="1400" dirty="0" smtClean="0"/>
              <a:t>используются прозрачно и эффективно, приносят конкретные результаты как для</a:t>
            </a:r>
          </a:p>
          <a:p>
            <a:r>
              <a:rPr lang="ru-RU" sz="1400" dirty="0" smtClean="0"/>
              <a:t>общества в целом, так и для каждой семьи, для каждого человека</a:t>
            </a:r>
            <a:endParaRPr lang="ru-RU" sz="1400" dirty="0"/>
          </a:p>
        </p:txBody>
      </p:sp>
      <p:pic>
        <p:nvPicPr>
          <p:cNvPr id="1034" name="Picture 10" descr="http://www.vimarko.com.ua/sites/default/files/pictures/news/man-with-symbol-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4857760"/>
            <a:ext cx="1214446" cy="157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-214313"/>
            <a:ext cx="8001027" cy="785793"/>
          </a:xfrm>
        </p:spPr>
        <p:txBody>
          <a:bodyPr/>
          <a:lstStyle/>
          <a:p>
            <a:r>
              <a:rPr lang="ru-RU" sz="2800" dirty="0" smtClean="0"/>
              <a:t>БЮДЖЕТ И БЮДЖЕТНЫЙ ПРОЦЕСС 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468313" y="4724400"/>
            <a:ext cx="7991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11" name="Овал 10"/>
          <p:cNvSpPr/>
          <p:nvPr/>
        </p:nvSpPr>
        <p:spPr>
          <a:xfrm>
            <a:off x="214313" y="500063"/>
            <a:ext cx="2643187" cy="2143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ДОХОДЫ БЮДЖЕТА поступающие в бюджет денежные средства </a:t>
            </a:r>
          </a:p>
        </p:txBody>
      </p:sp>
      <p:sp>
        <p:nvSpPr>
          <p:cNvPr id="13" name="Овал 12"/>
          <p:cNvSpPr/>
          <p:nvPr/>
        </p:nvSpPr>
        <p:spPr>
          <a:xfrm>
            <a:off x="214313" y="2428875"/>
            <a:ext cx="2643187" cy="21431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РАСХОДЫ БЮДЖЕТА выплачиваемые из бюджета денежные средства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3429000" y="857250"/>
            <a:ext cx="3357563" cy="33575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БЮДЖЕТ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500313" y="2286000"/>
            <a:ext cx="857250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0" name="Прямоугольник 16"/>
          <p:cNvSpPr>
            <a:spLocks noChangeArrowheads="1"/>
          </p:cNvSpPr>
          <p:nvPr/>
        </p:nvSpPr>
        <p:spPr bwMode="auto">
          <a:xfrm>
            <a:off x="6715125" y="785813"/>
            <a:ext cx="242887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Если расходы бюджета превышают доходы, то бюджет формируется с дефицитом. Превышение доходов над расходами образует профицит бюджета. Сбалансированность бюджета по доходам и расходам – основополагающее требование, предъявляемое к органам, составляющим  и утверждающим бюджет. </a:t>
            </a:r>
          </a:p>
        </p:txBody>
      </p:sp>
      <p:sp>
        <p:nvSpPr>
          <p:cNvPr id="8201" name="Прямоугольник 17"/>
          <p:cNvSpPr>
            <a:spLocks noChangeArrowheads="1"/>
          </p:cNvSpPr>
          <p:nvPr/>
        </p:nvSpPr>
        <p:spPr bwMode="auto">
          <a:xfrm>
            <a:off x="0" y="4549775"/>
            <a:ext cx="6858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Бюджетный процесс</a:t>
            </a:r>
            <a:r>
              <a:rPr lang="ru-RU"/>
              <a:t>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КАКИЕ ЭТАПЫ ПРОХОДИТ ПРОЕКТ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БЮДЖЕТА?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496944" cy="5141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863600" y="2046288"/>
            <a:ext cx="5762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235075" y="3573463"/>
            <a:ext cx="647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982663" y="5102225"/>
            <a:ext cx="576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1643063" y="1714500"/>
            <a:ext cx="72151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dirty="0"/>
              <a:t>СОСТАВЛЕНИЕ ПРОЕКТА БЮДЖЕТА Работа по составлению проекта бюджета </a:t>
            </a:r>
            <a:r>
              <a:rPr lang="ru-RU" altLang="ru-RU" sz="1200" dirty="0" err="1"/>
              <a:t>Лежневского</a:t>
            </a:r>
            <a:r>
              <a:rPr lang="ru-RU" altLang="ru-RU" sz="1200" dirty="0"/>
              <a:t> городского поселения начинается за 9 месяцев до начала очередного финансового года. Постановлением Главы Администрации </a:t>
            </a:r>
            <a:r>
              <a:rPr lang="ru-RU" altLang="ru-RU" sz="1200" dirty="0" err="1"/>
              <a:t>Лежневского</a:t>
            </a:r>
            <a:r>
              <a:rPr lang="ru-RU" altLang="ru-RU" sz="1200" dirty="0"/>
              <a:t> </a:t>
            </a:r>
            <a:r>
              <a:rPr lang="ru-RU" altLang="ru-RU" sz="1200" dirty="0" smtClean="0"/>
              <a:t>муниципального района </a:t>
            </a:r>
            <a:r>
              <a:rPr lang="ru-RU" altLang="ru-RU" sz="1200" dirty="0"/>
              <a:t>от </a:t>
            </a:r>
            <a:r>
              <a:rPr lang="ru-RU" altLang="ru-RU" sz="1200" dirty="0" smtClean="0"/>
              <a:t>26.12.2019г</a:t>
            </a:r>
            <a:r>
              <a:rPr lang="ru-RU" altLang="ru-RU" sz="1200" dirty="0"/>
              <a:t>. № </a:t>
            </a:r>
            <a:r>
              <a:rPr lang="ru-RU" altLang="ru-RU" sz="1200" dirty="0" smtClean="0"/>
              <a:t>638 </a:t>
            </a:r>
            <a:r>
              <a:rPr lang="ru-RU" altLang="ru-RU" sz="1200" dirty="0"/>
              <a:t>утвержден Порядок составления проекта бюджета на очередной финансовый год, в котором определены ответственные исполнители, порядок и сроки работы над документами и материалами, необходимыми для составления проекта бюджета. Непосредственное составление бюджета осуществляет Финансовый отдел администрации </a:t>
            </a:r>
            <a:r>
              <a:rPr lang="ru-RU" altLang="ru-RU" sz="1200" dirty="0" err="1"/>
              <a:t>Лежневского</a:t>
            </a:r>
            <a:r>
              <a:rPr lang="ru-RU" altLang="ru-RU" sz="1200" dirty="0"/>
              <a:t> муниципального района </a:t>
            </a:r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2195513" y="3284538"/>
            <a:ext cx="67691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РАССМОТРЕНИЕ ПРОЕКТА БЮДЖЕТА Проект бюджета Лежневского городского поселения до конца текущего года рассматривается и одобряется Главой  Лежневского муниципального района для внесения его в Совет Лежневского городского поселения не позднее 15 ноября текущего финансового года. Далее по проекту бюджета проводятся публичные слушания. Проект бюджета размещается на официальном сайте Администрации Лежневского муниципального района в сети «Интернет». Совет Лежневского городского поселения рассматривает проект о </a:t>
            </a:r>
          </a:p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бюджете в двух чтениях</a:t>
            </a:r>
          </a:p>
        </p:txBody>
      </p: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1835150" y="4941888"/>
            <a:ext cx="7058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УТВЕРЖДЕНИЕ ПРОЕКТА БЮДЖЕТА Проект бюджета Лежневского городского поселения утверждается Советом Лежневского городского поселения в форме Решения Совета Лежневского городского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НА ЧЕМ ОСНОВЫВАЕТСЯ СОСТАВЛЕНИЕ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ПРОЕКТА БЮДЖЕТА?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700213"/>
            <a:ext cx="472281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2484438" y="3367088"/>
            <a:ext cx="16573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C00000"/>
                </a:solidFill>
              </a:rPr>
              <a:t>Проект бюджета</a:t>
            </a:r>
          </a:p>
        </p:txBody>
      </p:sp>
      <p:pic>
        <p:nvPicPr>
          <p:cNvPr id="1024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28114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298575"/>
            <a:ext cx="280987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913" y="4840288"/>
            <a:ext cx="28098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840288"/>
            <a:ext cx="28098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395288" y="1773238"/>
            <a:ext cx="25209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Бюджетное послание Президента Российской Федерации</a:t>
            </a:r>
          </a:p>
        </p:txBody>
      </p:sp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5508625" y="1544638"/>
            <a:ext cx="2519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Прогноз социально-экономического развития Лежневского городского поселения</a:t>
            </a:r>
          </a:p>
        </p:txBody>
      </p:sp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323850" y="5157788"/>
            <a:ext cx="2665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Основные направления бюджетной и налоговой политики Лежневского городского поселения</a:t>
            </a:r>
          </a:p>
        </p:txBody>
      </p:sp>
      <p:sp>
        <p:nvSpPr>
          <p:cNvPr id="10252" name="TextBox 12"/>
          <p:cNvSpPr txBox="1">
            <a:spLocks noChangeArrowheads="1"/>
          </p:cNvSpPr>
          <p:nvPr/>
        </p:nvSpPr>
        <p:spPr bwMode="auto">
          <a:xfrm>
            <a:off x="5416550" y="5295900"/>
            <a:ext cx="28082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Муниципальные программы Лежневского городского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900igr.net/up/datas/192720/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на 2021 и на плановый период 2022-2023 годов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57158" y="1000108"/>
            <a:ext cx="84963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Формирование реалистичного прогноза поступления доходов, основанного на прогнозе социально-экономического развития, обеспечение наполняемости доходной части бюджета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Повышение эффективности бюджетных расходов и устойчивости бюджета. в том числе за счет выявления и сокращения неэффективных затрат,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концетрации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ресурсов на приоритетных направлениях развития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Проведение долговой политики с соблюдением ограничений действующего бюджетного законодательства.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Повышение открытости бюджетного процесса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Обеспечение взвешенного подхода к принятию новых расходных обязательств с учетом их эффективности и целесообразности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Недопущение увеличения действующих и принятых расходных обязательств, не обеспеченных финансовыми источниками , при отсутствии доходных источников – обеспечение дополнительных  расходов за счет внутреннего перераспределения средств с наименее приоритетных направлений расходов.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участие исходя из возможностей бюджета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городского поселения в реализации национальных проектов (программ), государственных программ и мероприятий,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софинансируемых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из федерального бюджета и бюджета Ивановской области, привлечение средств федерального и областного бюджетов в первую очередь с наиболее низкой долей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из местного бюджета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создание условий для равных возможностей граждан в получении муниципальных услуг на всей территории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городского поселения;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увязка муниципальных заданий на оказание муниципальных услуг с целевыми индикаторами муниципальных программ, усиление текущего контроля и ответственности за выполнение муниципальных заданий;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оптимизация инвестиционных расходов с учетом их приоритетности, первоочередное включение в расходную часть бюджета инвестиций в объекты капитального строительства,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софинансируемые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из вышестоящих бюджетов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4974</TotalTime>
  <Words>2010</Words>
  <Application>Microsoft Office PowerPoint</Application>
  <PresentationFormat>Экран (4:3)</PresentationFormat>
  <Paragraphs>451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Слайд 1</vt:lpstr>
      <vt:lpstr>Лежневское городское поселение</vt:lpstr>
      <vt:lpstr>Уважаемые жители Лежневского городского поселения!</vt:lpstr>
      <vt:lpstr>Слайд 4</vt:lpstr>
      <vt:lpstr>БЮДЖЕТ И БЮДЖЕТНЫЙ ПРОЦЕСС </vt:lpstr>
      <vt:lpstr>КАКИЕ ЭТАПЫ ПРОХОДИТ ПРОЕКТ  БЮДЖЕТА? </vt:lpstr>
      <vt:lpstr>НА ЧЕМ ОСНОВЫВАЕТСЯ СОСТАВЛЕНИЕ  ПРОЕКТА БЮДЖЕТА?  </vt:lpstr>
      <vt:lpstr>Слайд 8</vt:lpstr>
      <vt:lpstr>Основные направления бюджетной и налоговой политики Лежневского городского поселения на 2021 и на плановый период 2022-2023 годов</vt:lpstr>
      <vt:lpstr>Прогноз социально-экономического развития Лежневского городского поселения  на 2021 год и на плановый период 2022 и 2023 годов</vt:lpstr>
      <vt:lpstr>ОСНОВНЫЕ ХАРАКТЕРИСТИКИ БЮДЖЕТА  ЛЕЖНЕВСКОГО ГОРОДСКОГО ПОСЕЛЕНИЯ  НА  2021год</vt:lpstr>
      <vt:lpstr>Слайд 12</vt:lpstr>
      <vt:lpstr>Слайд 13</vt:lpstr>
      <vt:lpstr>  СТРУКТУРА ДОХОДОВ БЮДЖЕТА ЛЕЖНЕВСКОГО ГОРОДСКОГО ПОСЕЛЕНИЯ НА 2018 год и на плановый период 2019 и 2020 годов.   </vt:lpstr>
      <vt:lpstr>Структура безвозмездных поступлений бюджета Лежневского городского поселения в 2021 году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Муниципальная программа Лежневского городского поселения</vt:lpstr>
      <vt:lpstr>Социально значимые проекты реализованные в 2021 году</vt:lpstr>
      <vt:lpstr>МУНИЦИПАЛЬНЫЙ ДОЛГ ЛЕЖНЕВСОГО ГОРОДСКОГО ПОСЕЛЕНИЯ</vt:lpstr>
      <vt:lpstr>Участие граждан в бюджетном процессе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жители Южского муниципального района!</dc:title>
  <dc:creator>User</dc:creator>
  <cp:lastModifiedBy>Admin</cp:lastModifiedBy>
  <cp:revision>440</cp:revision>
  <dcterms:created xsi:type="dcterms:W3CDTF">2014-01-11T19:46:57Z</dcterms:created>
  <dcterms:modified xsi:type="dcterms:W3CDTF">2022-09-10T19:46:41Z</dcterms:modified>
</cp:coreProperties>
</file>