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2"/>
    <p:sldId id="257" r:id="rId3"/>
    <p:sldId id="258" r:id="rId4"/>
    <p:sldId id="278" r:id="rId5"/>
    <p:sldId id="280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0" r:id="rId16"/>
    <p:sldId id="281" r:id="rId17"/>
    <p:sldId id="283" r:id="rId18"/>
    <p:sldId id="285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92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  22,1 млн. руб.</c:v>
                </c:pt>
                <c:pt idx="1">
                  <c:v>Налог на имущество  0,8  млн. руб.</c:v>
                </c:pt>
                <c:pt idx="2">
                  <c:v>Налоги на товары (работы, услуги), реализуемые на территории РФ   1,2 млн.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22.1</c:v>
                </c:pt>
                <c:pt idx="1">
                  <c:v>0.8</c:v>
                </c:pt>
                <c:pt idx="2">
                  <c:v>1.2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имущества, находящегося в государственной и муниципальной собственности 0,15 млн. руб.</c:v>
                </c:pt>
                <c:pt idx="1">
                  <c:v>Доходы от продажи материальных и нематериальных активов 2,4 млн. руб.</c:v>
                </c:pt>
                <c:pt idx="2">
                  <c:v>Прочие неналоговые доходы 0,03 млн.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0.15000000000000013</c:v>
                </c:pt>
                <c:pt idx="1">
                  <c:v>2.4</c:v>
                </c:pt>
                <c:pt idx="2">
                  <c:v>3.0000000000000002E-2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sz="1400" b="1" i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Дотации бюджетам бюджетной системы РФ  9,9 млн. руб.</c:v>
                </c:pt>
                <c:pt idx="1">
                  <c:v>Субсидии бюджетам бюджетной системы РФ (межбюджетные субсидии) 0,2 млн. руб.</c:v>
                </c:pt>
                <c:pt idx="2">
                  <c:v>Иные  трансферты 1,5 млн.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9.9</c:v>
                </c:pt>
                <c:pt idx="1">
                  <c:v>0.2</c:v>
                </c:pt>
                <c:pt idx="2">
                  <c:v>1.5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Pos val="bestFit"/>
            <c:showLegendKey val="1"/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  0,2 млн. руб.</c:v>
                </c:pt>
                <c:pt idx="1">
                  <c:v>Национальная безопасность и правоохранительная деятельность  1,7 млн. руб.</c:v>
                </c:pt>
                <c:pt idx="2">
                  <c:v>Национальная экономика  19,2 млн. руб.</c:v>
                </c:pt>
                <c:pt idx="3">
                  <c:v>Жилищно-коммунальное хозяйство  9,0 млн. руб.</c:v>
                </c:pt>
                <c:pt idx="4">
                  <c:v>Культура, кинематография  6,3 млн. руб.</c:v>
                </c:pt>
                <c:pt idx="5">
                  <c:v>Социальная политика</c:v>
                </c:pt>
                <c:pt idx="6">
                  <c:v>Межбюджетные трансферты общего характера бюджетам субъектов РФ и муниципальных образований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0.2</c:v>
                </c:pt>
                <c:pt idx="1">
                  <c:v>1.7</c:v>
                </c:pt>
                <c:pt idx="2">
                  <c:v>19.2</c:v>
                </c:pt>
                <c:pt idx="3">
                  <c:v>9</c:v>
                </c:pt>
                <c:pt idx="4">
                  <c:v>6.3</c:v>
                </c:pt>
                <c:pt idx="5">
                  <c:v>8.0000000000000043E-2</c:v>
                </c:pt>
                <c:pt idx="6">
                  <c:v>0.1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583333333333426"/>
          <c:y val="0.12694444444444475"/>
          <c:w val="0.34027777777777818"/>
          <c:h val="0.76982127234095865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1747B-9A3D-4F4F-8F54-B2AFCBFD5C5E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6E94-D51C-4CDC-AF89-60B90A5A99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lezhnevo.r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lejnevo_rfo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000108"/>
            <a:ext cx="5072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   ДЛЯ   ГРАЖДАН </a:t>
            </a:r>
          </a:p>
          <a:p>
            <a:pPr algn="ctr"/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Совета </a:t>
            </a:r>
            <a:r>
              <a:rPr lang="ru-RU" altLang="ru-RU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городского поселения «Об исполнении бюджета </a:t>
            </a:r>
            <a:r>
              <a:rPr lang="ru-RU" altLang="ru-RU" b="1" i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alt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городского поселения на 2016 год»</a:t>
            </a:r>
            <a:endParaRPr lang="ru-RU" altLang="ru-RU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im1-tub-ru.yandex.net/i?id=4ac3b6c0e6d46cc87915271d072ac316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1071570" cy="1143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650480" cy="635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840"/>
              </a:spcAft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Итоги исполнения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поселения за 2016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 по налоговым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 неналоговым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доходам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1142984"/>
          <a:ext cx="8643998" cy="4407174"/>
        </p:xfrm>
        <a:graphic>
          <a:graphicData uri="http://schemas.openxmlformats.org/drawingml/2006/table">
            <a:tbl>
              <a:tblPr/>
              <a:tblGrid>
                <a:gridCol w="1960495"/>
                <a:gridCol w="1577306"/>
                <a:gridCol w="1607012"/>
                <a:gridCol w="1713947"/>
                <a:gridCol w="1785238"/>
              </a:tblGrid>
              <a:tr h="483927">
                <a:tc rowSpan="2">
                  <a:txBody>
                    <a:bodyPr/>
                    <a:lstStyle/>
                    <a:p>
                      <a:pPr marL="254000" indent="0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год, млн. руб.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0" algn="ctr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sz="26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52400" indent="0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Темп роста к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2015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году, %</a:t>
                      </a:r>
                    </a:p>
                  </a:txBody>
                  <a:tcPr marL="0" marR="0" marT="0" marB="0" anchor="ctr"/>
                </a:tc>
              </a:tr>
              <a:tr h="1101071"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млн. руб.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 % к</a:t>
                      </a:r>
                    </a:p>
                    <a:p>
                      <a:pPr marL="177800" indent="0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бюджетным</a:t>
                      </a:r>
                    </a:p>
                    <a:p>
                      <a:pPr marL="177800" indent="0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назначениям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sz="5900"/>
                    </a:p>
                  </a:txBody>
                  <a:tcPr marL="0" marR="0" marT="0" marB="0"/>
                </a:tc>
              </a:tr>
              <a:tr h="1272522">
                <a:tc>
                  <a:txBody>
                    <a:bodyPr/>
                    <a:lstStyle/>
                    <a:p>
                      <a:pPr indent="0" algn="ctr">
                        <a:lnSpc>
                          <a:spcPts val="240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Налоговые и неналоговые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доходы, </a:t>
                      </a:r>
                    </a:p>
                    <a:p>
                      <a:pPr indent="0" algn="ctr">
                        <a:lnSpc>
                          <a:spcPts val="2400"/>
                        </a:lnSpc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 том числе: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26,7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28,2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105,7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 algn="ctr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117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69390">
                <a:tc>
                  <a:txBody>
                    <a:bodyPr/>
                    <a:lstStyle/>
                    <a:p>
                      <a:pPr indent="0" algn="ctr">
                        <a:spcAft>
                          <a:spcPts val="840"/>
                        </a:spcAft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 налоговые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indent="0" algn="ctr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55600" indent="0" algn="l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24,1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937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25,6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106,2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      113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780264">
                <a:tc>
                  <a:txBody>
                    <a:bodyPr/>
                    <a:lstStyle/>
                    <a:p>
                      <a:pPr marL="254000" indent="0">
                        <a:spcAft>
                          <a:spcPts val="840"/>
                        </a:spcAft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-неналоговые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indent="0" algn="ctr"/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826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2,6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461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2,6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5080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100,0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indent="0"/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      186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142984"/>
            <a:ext cx="8400288" cy="37147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5256"/>
              </a:lnSpc>
            </a:pPr>
            <a:endParaRPr lang="ru" sz="4300" b="1" spc="-50" dirty="0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сполнение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 в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году</a:t>
            </a: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расходам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920" y="451104"/>
            <a:ext cx="8900160" cy="763318"/>
          </a:xfrm>
          <a:prstGeom prst="rect">
            <a:avLst/>
          </a:prstGeom>
          <a:solidFill>
            <a:srgbClr val="BCEEFE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Распределение бюджетных ассигнований по разделам бюджетной классификации</a:t>
            </a:r>
          </a:p>
          <a:p>
            <a:pPr indent="0" algn="ctr"/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расходов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на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 (млн.руб.)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3360" y="1785926"/>
            <a:ext cx="6144590" cy="4286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100" b="1" dirty="0" smtClean="0">
                <a:latin typeface="Times New Roman"/>
              </a:rPr>
              <a:t>      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Распределение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расходов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4348" y="2143116"/>
          <a:ext cx="7715304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656" y="79248"/>
            <a:ext cx="7787640" cy="7065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592"/>
              </a:lnSpc>
            </a:pP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Исполнение бюджетных назначений главными распорядителями средств бюджета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год</a:t>
            </a:r>
            <a:endParaRPr lang="ru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429520" y="1000108"/>
            <a:ext cx="1109472" cy="2407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r"/>
            <a:r>
              <a:rPr lang="ru" sz="1500" b="1" dirty="0">
                <a:latin typeface="Times New Roman"/>
              </a:rPr>
              <a:t>(млн.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7" y="1325880"/>
          <a:ext cx="8215368" cy="4960640"/>
        </p:xfrm>
        <a:graphic>
          <a:graphicData uri="http://schemas.openxmlformats.org/drawingml/2006/table">
            <a:tbl>
              <a:tblPr/>
              <a:tblGrid>
                <a:gridCol w="3431864"/>
                <a:gridCol w="1707992"/>
                <a:gridCol w="1435051"/>
                <a:gridCol w="1640461"/>
              </a:tblGrid>
              <a:tr h="2079277">
                <a:tc>
                  <a:txBody>
                    <a:bodyPr/>
                    <a:lstStyle/>
                    <a:p>
                      <a:pPr indent="0" algn="ctr">
                        <a:lnSpc>
                          <a:spcPts val="2304"/>
                        </a:lnSpc>
                      </a:pP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  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indent="0" algn="ctr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Решением Совета на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г.</a:t>
                      </a:r>
                      <a:endParaRPr lang="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280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в </a:t>
                      </a:r>
                      <a:r>
                        <a:rPr lang="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Процент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исполнения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бюджетных</a:t>
                      </a:r>
                    </a:p>
                    <a:p>
                      <a:pPr marL="101600" indent="0">
                        <a:lnSpc>
                          <a:spcPts val="2304"/>
                        </a:lnSpc>
                      </a:pPr>
                      <a:r>
                        <a:rPr lang="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назначений</a:t>
                      </a:r>
                    </a:p>
                  </a:txBody>
                  <a:tcPr marL="0" marR="0" marT="0" marB="0" anchor="ctr"/>
                </a:tc>
              </a:tr>
              <a:tr h="855186">
                <a:tc>
                  <a:txBody>
                    <a:bodyPr/>
                    <a:lstStyle/>
                    <a:p>
                      <a:pPr marL="419100" indent="-419100">
                        <a:lnSpc>
                          <a:spcPts val="1500"/>
                        </a:lnSpc>
                      </a:pPr>
                      <a:r>
                        <a:rPr lang="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1. Администрация </a:t>
                      </a:r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Лежневского муниципального района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37,5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36,5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137454">
                <a:tc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</a:pPr>
                      <a:r>
                        <a:rPr lang="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2. </a:t>
                      </a:r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Комитет по управлению муниципальным имуществом, земельными</a:t>
                      </a:r>
                      <a:r>
                        <a:rPr lang="ru" sz="14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ресурсами и архитектуре Администрации Лежневского муниципального района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888723">
                <a:tc>
                  <a:txBody>
                    <a:bodyPr/>
                    <a:lstStyle/>
                    <a:p>
                      <a:pPr indent="0"/>
                      <a:endParaRPr lang="ru" sz="14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  <a:p>
                      <a:pPr indent="0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Всего</a:t>
                      </a:r>
                      <a:r>
                        <a:rPr lang="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37,6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36,6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5072" y="204217"/>
          <a:ext cx="8827008" cy="6494473"/>
        </p:xfrm>
        <a:graphic>
          <a:graphicData uri="http://schemas.openxmlformats.org/drawingml/2006/table">
            <a:tbl>
              <a:tblPr/>
              <a:tblGrid>
                <a:gridCol w="2804160"/>
                <a:gridCol w="1926336"/>
                <a:gridCol w="1877568"/>
                <a:gridCol w="2218944"/>
              </a:tblGrid>
              <a:tr h="674802">
                <a:tc gridSpan="4">
                  <a:txBody>
                    <a:bodyPr/>
                    <a:lstStyle/>
                    <a:p>
                      <a:pPr indent="0" algn="ctr"/>
                      <a:r>
                        <a:rPr lang="ru" sz="23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Исполнение бюджета за </a:t>
                      </a:r>
                      <a:r>
                        <a:rPr lang="ru" sz="23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23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 по </a:t>
                      </a:r>
                      <a:r>
                        <a:rPr lang="ru" sz="23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отраслям</a:t>
                      </a:r>
                      <a:endParaRPr lang="ru" sz="23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3600"/>
                    </a:p>
                  </a:txBody>
                  <a:tcPr marL="0" marR="0" marT="0" marB="0"/>
                </a:tc>
              </a:tr>
              <a:tr h="609498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Наименование отрасли</a:t>
                      </a:r>
                    </a:p>
                  </a:txBody>
                  <a:tcPr marL="0" marR="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2016г., млн.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р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уб.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2016г., млн.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baseline="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р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уб.</a:t>
                      </a:r>
                      <a:endParaRPr lang="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630"/>
                        </a:spcAft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%</a:t>
                      </a:r>
                    </a:p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исполнения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90451">
                <a:tc>
                  <a:txBody>
                    <a:bodyPr/>
                    <a:lstStyle/>
                    <a:p>
                      <a:pPr marL="114300" indent="0">
                        <a:spcAft>
                          <a:spcPts val="630"/>
                        </a:spcAft>
                      </a:pPr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Общегосударственные</a:t>
                      </a:r>
                    </a:p>
                    <a:p>
                      <a:pPr marL="114300"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вопросы</a:t>
                      </a: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0,19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78,9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715363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1,7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1,7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</a:tr>
              <a:tr h="625824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19,3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19,2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99,5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</a:tr>
              <a:tr h="526586">
                <a:tc>
                  <a:txBody>
                    <a:bodyPr/>
                    <a:lstStyle/>
                    <a:p>
                      <a:pPr marL="114300" indent="0">
                        <a:spcAft>
                          <a:spcPts val="420"/>
                        </a:spcAft>
                      </a:pP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Жилищно-коммунальное</a:t>
                      </a:r>
                    </a:p>
                    <a:p>
                      <a:pPr marL="1143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хозяйство</a:t>
                      </a: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9,6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9,0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93,8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  <a:tr h="476170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Культура, кинематография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6,3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492496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0,08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0,08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100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  <a:tr h="1192271">
                <a:tc>
                  <a:txBody>
                    <a:bodyPr/>
                    <a:lstStyle/>
                    <a:p>
                      <a:pPr marL="114300"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Межбюджетные трансферты общего</a:t>
                      </a:r>
                      <a:r>
                        <a:rPr lang="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 характера бюджетам субъектов РФ и муниципальных образований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0,4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0,1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25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D2D6E7"/>
                    </a:solidFill>
                  </a:tcPr>
                </a:tc>
              </a:tr>
              <a:tr h="536032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37,6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36,6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E6ECF6"/>
                    </a:solid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857232"/>
            <a:ext cx="7869936" cy="52864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/>
            <a:endParaRPr lang="ru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/>
            <a:endParaRPr lang="ru" sz="2800" dirty="0" smtClean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  <a:p>
            <a:pPr indent="0" algn="ctr"/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Исполнение 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расходной части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Лежневского городского  поселения </a:t>
            </a:r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</a:t>
            </a:r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муниципальной программе </a:t>
            </a:r>
          </a:p>
          <a:p>
            <a:pPr indent="0" algn="ctr"/>
            <a:r>
              <a:rPr lang="ru" sz="280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</a:p>
          <a:p>
            <a:pPr algn="ctr"/>
            <a:r>
              <a:rPr lang="ru" sz="2800" b="1" i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Развитие транспортной системы </a:t>
            </a:r>
            <a:r>
              <a:rPr lang="ru-RU" altLang="ru-RU" sz="2800" b="1" i="1" u="sng" dirty="0" err="1" smtClean="0">
                <a:solidFill>
                  <a:schemeClr val="tx2">
                    <a:lumMod val="75000"/>
                  </a:schemeClr>
                </a:solidFill>
              </a:rPr>
              <a:t>Лежневского</a:t>
            </a:r>
            <a:r>
              <a:rPr lang="ru-RU" altLang="ru-RU" sz="2800" b="1" i="1" u="sng" dirty="0" smtClean="0">
                <a:solidFill>
                  <a:schemeClr val="tx2">
                    <a:lumMod val="75000"/>
                  </a:schemeClr>
                </a:solidFill>
              </a:rPr>
              <a:t> городского поселения»</a:t>
            </a:r>
          </a:p>
          <a:p>
            <a:pPr indent="0" algn="ctr">
              <a:lnSpc>
                <a:spcPts val="5232"/>
              </a:lnSpc>
            </a:pPr>
            <a:endParaRPr lang="ru" sz="2800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selskie-vesti.ru/netcat_files/Image/656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321471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www.selskie-vesti.ru/netcat_files/Image/721_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256"/>
            <a:ext cx="335758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selskie-vesti.ru/netcat_files/Image/742-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85728"/>
            <a:ext cx="3214710" cy="242889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5" name="Рисунок 4" descr="http://www.selskie-vesti.ru/netcat_files/Image/841_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4357694"/>
            <a:ext cx="2957513" cy="237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868" y="1500174"/>
            <a:ext cx="2143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развитие автомобильных дорог общего пользования местного значения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00430" y="142852"/>
            <a:ext cx="2214578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>
              <a:lnSpc>
                <a:spcPts val="2904"/>
              </a:lnSpc>
            </a:pP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Объем расходов </a:t>
            </a:r>
          </a:p>
          <a:p>
            <a:pPr indent="0" algn="ctr">
              <a:lnSpc>
                <a:spcPts val="2904"/>
              </a:lnSpc>
            </a:pP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2016 год:</a:t>
            </a:r>
          </a:p>
          <a:p>
            <a:pPr indent="0" algn="ctr">
              <a:lnSpc>
                <a:spcPts val="2904"/>
              </a:lnSpc>
            </a:pPr>
            <a:r>
              <a:rPr lang="ru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19,2  млн.руб.</a:t>
            </a:r>
            <a:endParaRPr lang="ru" b="1" u="sng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285852" y="3071810"/>
            <a:ext cx="7072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рамках реализации мероприятий муниципальной программы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счет средств дорожного фонда выполнен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ремонт улично-дорожной сети  в п.Лежнево -2,75 км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граждан в бюджетном процессе</a:t>
            </a:r>
          </a:p>
        </p:txBody>
      </p:sp>
      <p:pic>
        <p:nvPicPr>
          <p:cNvPr id="34819" name="Содержимое 5" descr="1389202444-5-steps-conquering-public-spearking-anxiety-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71813" y="1071563"/>
            <a:ext cx="2857500" cy="1500187"/>
          </a:xfrm>
        </p:spPr>
      </p:pic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428625" y="2286000"/>
            <a:ext cx="83581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449263" eaLnBrk="0" hangingPunct="0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Обсуждение гражданами проекта бюджета Лежневского городского прселения     (проекта об исполнении бюджета Лежневского городского прселения )  возможно  посредством участия граждан в публичных слушаниях. Публичные слушания в Лежневском городского прселения проводятся дважды в год: </a:t>
            </a:r>
            <a:endParaRPr lang="ru-RU" sz="1600">
              <a:solidFill>
                <a:srgbClr val="002060"/>
              </a:solidFill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 проекту бюджета Лежневского городского прселения ;</a:t>
            </a:r>
            <a:endParaRPr lang="ru-RU" sz="1600">
              <a:solidFill>
                <a:srgbClr val="002060"/>
              </a:solidFill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по годовому отчету об исполнении  бюджета Лежневского городского прселения .</a:t>
            </a:r>
            <a:endParaRPr lang="ru-RU" sz="1600">
              <a:solidFill>
                <a:srgbClr val="002060"/>
              </a:solidFill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граждане Российской Федерации, проживающие на территории Лежневского муниципального района вправе принять участие в публичных слушаниях.</a:t>
            </a:r>
            <a:endParaRPr lang="ru-RU" sz="1600">
              <a:solidFill>
                <a:srgbClr val="002060"/>
              </a:solidFill>
            </a:endParaRPr>
          </a:p>
          <a:p>
            <a:pPr indent="449263" algn="just" eaLnBrk="0" hangingPunct="0"/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Информация о дате, месте и времени проведения публичных слушаний размещается Администрацией Лежневского муниципального района в районной газете </a:t>
            </a:r>
            <a:r>
              <a:rPr lang="ru-RU" sz="1600">
                <a:solidFill>
                  <a:srgbClr val="002060"/>
                </a:solidFill>
                <a:cs typeface="Times New Roman" pitchFamily="18" charset="0"/>
              </a:rPr>
              <a:t>«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Сельские вести</a:t>
            </a:r>
            <a:r>
              <a:rPr lang="ru-RU" sz="1600">
                <a:solidFill>
                  <a:srgbClr val="002060"/>
                </a:solidFill>
                <a:cs typeface="Times New Roman" pitchFamily="18" charset="0"/>
              </a:rPr>
              <a:t>»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в сети Интернет на официальном сайте  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http://lezhnevo.ru</a:t>
            </a:r>
            <a:r>
              <a:rPr lang="ru-RU" sz="1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не позднее чем за семь дней до даты их проведения.</a:t>
            </a:r>
          </a:p>
          <a:p>
            <a:pPr indent="449263" eaLnBrk="0" hangingPunct="0"/>
            <a:endParaRPr lang="ru-RU" sz="1400">
              <a:latin typeface="Times New Roman" pitchFamily="18" charset="0"/>
            </a:endParaRPr>
          </a:p>
          <a:p>
            <a:pPr indent="449263" eaLnBrk="0" hangingPunct="0"/>
            <a:endParaRPr lang="ru-RU" sz="1400">
              <a:latin typeface="Times New Roman" pitchFamily="18" charset="0"/>
            </a:endParaRPr>
          </a:p>
          <a:p>
            <a:pPr indent="449263" eaLnBrk="0" hangingPunct="0"/>
            <a:endParaRPr lang="ru-RU" sz="1400">
              <a:latin typeface="Times New Roman" pitchFamily="18" charset="0"/>
            </a:endParaRPr>
          </a:p>
          <a:p>
            <a:pPr indent="449263" eaLnBrk="0" hangingPunct="0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 ЛЕЖНЕВСОГО ГОРОДСКОГО ПОСЕЛЕНИЯ</a:t>
            </a:r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2571750" y="1143000"/>
            <a:ext cx="43576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2000" b="1"/>
              <a:t>Объем муниципального долга составил: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01.01.2015 – 0,0 руб.;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01.01.2016 –0,0 руб.;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01.01.2017 </a:t>
            </a:r>
            <a:r>
              <a:rPr lang="ru-RU" sz="2000" b="1">
                <a:solidFill>
                  <a:srgbClr val="000000"/>
                </a:solidFill>
              </a:rPr>
              <a:t>–</a:t>
            </a:r>
            <a:r>
              <a:rPr lang="ru-RU" sz="2000" b="1"/>
              <a:t> 0,0 руб</a:t>
            </a:r>
            <a:endParaRPr lang="ru-RU" altLang="ru-RU" sz="2000"/>
          </a:p>
        </p:txBody>
      </p:sp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2643188" y="3214688"/>
            <a:ext cx="4357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2000" b="1"/>
              <a:t>Прогноз объема муниципального долга :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01.01.2018 – 0,0 руб.;</a:t>
            </a:r>
          </a:p>
          <a:p>
            <a:pPr algn="ctr">
              <a:buFont typeface="Wingdings 2" pitchFamily="18" charset="2"/>
              <a:buNone/>
            </a:pPr>
            <a:r>
              <a:rPr lang="ru-RU" sz="2000" b="1"/>
              <a:t>на 01.01.2019 –0,0 руб.;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38"/>
            <a:ext cx="8472488" cy="5072062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	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Материалы подготовлены Финансовым   отделом Администрации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района.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Организация личного приема граждан (физических лиц), в том числе представителей организаций (юридических лиц), общественных объединений, государственных органов, органов местного самоуправления в Финансовом отделе Администрации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осуществляется Заместителем Главы – Начальником финансового отдела Лебедевой Еленой Александровной.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Организация личного приема граждан  </a:t>
            </a:r>
            <a:r>
              <a:rPr lang="ru-RU" sz="1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Заместителем Главы администрации - Начальником   финансового   отдела  Лебедевой  Еленой  Александровной:   пятница  с 10</a:t>
            </a:r>
            <a:r>
              <a:rPr lang="ru-RU" sz="16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до 12</a:t>
            </a:r>
            <a:r>
              <a:rPr lang="ru-RU" sz="1600" kern="0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ru-RU" sz="1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, </a:t>
            </a: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адресу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Ивановская область, пос. Лежнево, ул. Октябрьская, д. 32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kern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Личный прием граждан осуществляется по предварительной записи  лично, либо по телефону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8(49357) 2-14-33, а</a:t>
            </a:r>
            <a:r>
              <a:rPr lang="ru-RU" sz="16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дрес электронной почты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lejnevo_rfo@mail.ru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Также на официальном сайте Администрации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работает интернет-приемная.	</a:t>
            </a:r>
          </a:p>
          <a:p>
            <a:pPr algn="just">
              <a:buFont typeface="Arial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Информация о возможностях взаимодействия и графике приема граждан депутатами Совета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представлена  на сайте Администрации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Лежневского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в разделе «Совет депутатов».</a:t>
            </a:r>
          </a:p>
          <a:p>
            <a:pPr algn="just">
              <a:buFont typeface="Arial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16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ru-RU" sz="1400" kern="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3" name="Picture 6" descr="http://gazetaingush.ru/sites/default/files/news/20170403-v-ufssp-rossii-po-respublike-ingushetiya-12-aprelya-proydet-den-edinogo-priema-grazhdan/ispolkom6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25" y="285750"/>
            <a:ext cx="20002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8" descr="http://gazeta-leninsk.ru/wp-content/uploads/2016/10/4385ec4c20078b402c9e5cc52f832d39-768x35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42875"/>
            <a:ext cx="2143125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Заголовок 3"/>
          <p:cNvSpPr>
            <a:spLocks noGrp="1"/>
          </p:cNvSpPr>
          <p:nvPr>
            <p:ph type="title"/>
          </p:nvPr>
        </p:nvSpPr>
        <p:spPr>
          <a:xfrm>
            <a:off x="2428860" y="785794"/>
            <a:ext cx="4214842" cy="785818"/>
          </a:xfrm>
        </p:spPr>
        <p:txBody>
          <a:bodyPr/>
          <a:lstStyle/>
          <a:p>
            <a:pPr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" y="428604"/>
            <a:ext cx="8958072" cy="58579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3816"/>
              </a:lnSpc>
            </a:pP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«Бюджет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для граждан» - это упрощённая версия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бюджетного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документа,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которая использует доступные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форматы, чтобы облегчить гражданам понимание бюджета, объяснить им планы и действия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в 2016 </a:t>
            </a:r>
            <a:r>
              <a:rPr lang="ru" sz="2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году, </a:t>
            </a:r>
            <a:r>
              <a:rPr lang="ru" sz="28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в доступной форме представлено описание доходов, расходов бюджета и их структуры, приоритетные направления расходования бюджетных средств, объёмы бюджетных ассигнований, направляемых на финансирование социально-значимых мероприятий  в сфере образования, культуры, физической культуры, спорта и в других сферах</a:t>
            </a:r>
            <a:endParaRPr lang="ru" sz="28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8" y="448056"/>
            <a:ext cx="5074920" cy="4091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0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 И БЮДЖЕТНЫЙ ПРОЦЕСС</a:t>
            </a:r>
            <a:endParaRPr lang="ru" sz="20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714348" y="1357298"/>
            <a:ext cx="2143140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 БЮДЖЕТА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поступившие в бюджет денежные средства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14348" y="3643314"/>
            <a:ext cx="2143140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- выплаченные из бюджета денежные средства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Плюс 6"/>
          <p:cNvSpPr/>
          <p:nvPr/>
        </p:nvSpPr>
        <p:spPr>
          <a:xfrm>
            <a:off x="1428728" y="2857496"/>
            <a:ext cx="642942" cy="642942"/>
          </a:xfrm>
          <a:prstGeom prst="mathPlus">
            <a:avLst>
              <a:gd name="adj1" fmla="val 235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571736" y="2857496"/>
            <a:ext cx="71438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28992" y="2000240"/>
            <a:ext cx="2428892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БЮДЖЕТ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3702" y="1643050"/>
            <a:ext cx="22145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Если расходы бюджета превысили доходы, то бюджет исполнен с </a:t>
            </a:r>
            <a:r>
              <a:rPr lang="ru-RU" sz="1200" u="sng" dirty="0" smtClean="0"/>
              <a:t>дефицитом.</a:t>
            </a:r>
          </a:p>
          <a:p>
            <a:pPr algn="just"/>
            <a:r>
              <a:rPr lang="ru-RU" sz="1200" dirty="0" smtClean="0"/>
              <a:t>Превышение доходов над расходами образует </a:t>
            </a:r>
            <a:r>
              <a:rPr lang="ru-RU" sz="1200" u="sng" dirty="0" err="1" smtClean="0"/>
              <a:t>профицит</a:t>
            </a:r>
            <a:r>
              <a:rPr lang="ru-RU" sz="1200" u="sng" dirty="0" smtClean="0"/>
              <a:t> </a:t>
            </a:r>
            <a:r>
              <a:rPr lang="ru-RU" sz="1200" dirty="0" smtClean="0"/>
              <a:t>бюджета.</a:t>
            </a:r>
          </a:p>
          <a:p>
            <a:pPr algn="just"/>
            <a:endParaRPr lang="ru-RU" sz="1200" dirty="0" smtClean="0"/>
          </a:p>
          <a:p>
            <a:pPr algn="just"/>
            <a:endParaRPr lang="ru-RU" sz="1200" dirty="0" smtClean="0"/>
          </a:p>
          <a:p>
            <a:pPr algn="just"/>
            <a:r>
              <a:rPr lang="ru-RU" sz="1200" u="sng" dirty="0" smtClean="0"/>
              <a:t>Сбалансированность бюджета по доходам и расходам </a:t>
            </a:r>
            <a:r>
              <a:rPr lang="ru-RU" sz="1200" dirty="0" smtClean="0"/>
              <a:t>   – основополагающее требование, предъявляемое при составлении, утверждении и исполнении бюджета.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928662" y="5286388"/>
            <a:ext cx="7429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Бюджетный процесс</a:t>
            </a:r>
            <a:r>
              <a:rPr lang="ru-RU" sz="1200" dirty="0" smtClean="0"/>
              <a:t> – регламентируемая законодательством Российской </a:t>
            </a:r>
            <a:r>
              <a:rPr lang="ru-RU" sz="1200" dirty="0" err="1" smtClean="0"/>
              <a:t>Фдерации</a:t>
            </a:r>
            <a:r>
              <a:rPr lang="ru-RU" sz="1200" dirty="0" smtClean="0"/>
              <a:t> деятельность органов государственной власти, органов местного самоуправления и</a:t>
            </a:r>
            <a:r>
              <a:rPr lang="ru-RU" sz="1200" b="1" dirty="0" smtClean="0"/>
              <a:t> </a:t>
            </a:r>
            <a:r>
              <a:rPr lang="ru-RU" sz="1200" dirty="0" smtClean="0"/>
              <a:t>иных участников  бюджетного процесса по составлению и рассмотрению проектов бюджетов, </a:t>
            </a:r>
            <a:r>
              <a:rPr lang="ru-RU" sz="1200" dirty="0" err="1" smtClean="0"/>
              <a:t>утверждениюи</a:t>
            </a:r>
            <a:r>
              <a:rPr lang="ru-RU" sz="1200" dirty="0" smtClean="0"/>
              <a:t>  исполнению бюджетов, контролю за их исполнением,  осуществлению бюджетного учета, составлению, внешней проверке, рассмотрению и утверждению бюджетной отчетности</a:t>
            </a:r>
            <a:endParaRPr lang="ru-RU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5688" y="448056"/>
            <a:ext cx="5074920" cy="6736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2880"/>
              </a:lnSpc>
            </a:pPr>
            <a:r>
              <a:rPr lang="ru" sz="23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Основные характеристики бюджета </a:t>
            </a:r>
            <a:r>
              <a:rPr lang="ru" sz="23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23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732776" y="1289304"/>
            <a:ext cx="950976" cy="240792"/>
          </a:xfrm>
          <a:prstGeom prst="rect">
            <a:avLst/>
          </a:prstGeom>
          <a:solidFill>
            <a:srgbClr val="FECEC1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500" b="1">
                <a:latin typeface="Times New Roman"/>
              </a:rPr>
              <a:t>млн. руб.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6992" y="1572768"/>
          <a:ext cx="8546592" cy="4148708"/>
        </p:xfrm>
        <a:graphic>
          <a:graphicData uri="http://schemas.openxmlformats.org/drawingml/2006/table">
            <a:tbl>
              <a:tblPr/>
              <a:tblGrid>
                <a:gridCol w="2852928"/>
                <a:gridCol w="2157984"/>
                <a:gridCol w="1944624"/>
                <a:gridCol w="1591056"/>
              </a:tblGrid>
              <a:tr h="880872">
                <a:tc rowSpan="2">
                  <a:txBody>
                    <a:bodyPr/>
                    <a:lstStyle/>
                    <a:p>
                      <a:pPr indent="0" algn="ctr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419100"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Утверждено на </a:t>
                      </a: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2016 </a:t>
                      </a:r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sz="4200"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14300" indent="0" algn="ctr">
                        <a:spcAft>
                          <a:spcPts val="1050"/>
                        </a:spcAft>
                      </a:pPr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% исполнения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832484">
                <a:tc vMerge="1">
                  <a:txBody>
                    <a:bodyPr/>
                    <a:lstStyle/>
                    <a:p>
                      <a:endParaRPr sz="6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14300" indent="0" algn="ctr">
                        <a:lnSpc>
                          <a:spcPct val="100000"/>
                        </a:lnSpc>
                      </a:pPr>
                      <a:r>
                        <a:rPr lang="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первоначально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79400" indent="139700" algn="ctr">
                        <a:lnSpc>
                          <a:spcPct val="100000"/>
                        </a:lnSpc>
                      </a:pPr>
                      <a:r>
                        <a:rPr lang="ru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с учетом внесенных изменений</a:t>
                      </a:r>
                    </a:p>
                  </a:txBody>
                  <a:tcPr marL="0" marR="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sz="6800"/>
                    </a:p>
                  </a:txBody>
                  <a:tcPr marL="0" marR="0" marT="0" marB="0"/>
                </a:tc>
              </a:tr>
              <a:tr h="841248">
                <a:tc>
                  <a:txBody>
                    <a:bodyPr/>
                    <a:lstStyle/>
                    <a:p>
                      <a:pPr indent="0"/>
                      <a:r>
                        <a:rPr lang="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Общий объем доходов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37,4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38,9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104,1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indent="0"/>
                      <a:r>
                        <a:rPr lang="ru" sz="16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Общий объем расходов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37,6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36,6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97,3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801624">
                <a:tc>
                  <a:txBody>
                    <a:bodyPr/>
                    <a:lstStyle/>
                    <a:p>
                      <a:pPr indent="0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Дефицит «-», профицит «+»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-0,2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</a:rPr>
                        <a:t>+2,3</a:t>
                      </a:r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0392" y="164592"/>
            <a:ext cx="7513320" cy="9069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ctr"/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Основные характеристики бюджета </a:t>
            </a:r>
          </a:p>
          <a:p>
            <a:pPr indent="0" algn="ctr"/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поселения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за три </a:t>
            </a:r>
            <a:r>
              <a:rPr lang="ru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</a:t>
            </a:r>
            <a:r>
              <a:rPr lang="ru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1397000"/>
          <a:ext cx="6096000" cy="3775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(исполнено)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(план)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46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485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28,2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38,7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36,6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1357298"/>
            <a:ext cx="8400288" cy="37147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lnSpc>
                <a:spcPts val="5256"/>
              </a:lnSpc>
            </a:pPr>
            <a:endParaRPr lang="ru" sz="4300" b="1" spc="-50" dirty="0">
              <a:solidFill>
                <a:srgbClr val="FFFFFF"/>
              </a:solidFill>
              <a:latin typeface="Times New Roman"/>
            </a:endParaRP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И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сполнение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бюджета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городского поселения в </a:t>
            </a:r>
            <a:r>
              <a:rPr lang="ru" sz="4300" b="1" spc="-50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</a:t>
            </a: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году</a:t>
            </a:r>
          </a:p>
          <a:p>
            <a:pPr indent="0" algn="ctr">
              <a:lnSpc>
                <a:spcPts val="5256"/>
              </a:lnSpc>
            </a:pPr>
            <a:r>
              <a:rPr lang="ru" sz="4300" b="1" spc="-5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 доходам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9600" y="188976"/>
            <a:ext cx="7912608" cy="739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630"/>
              </a:spcAft>
            </a:pPr>
            <a:r>
              <a:rPr lang="ru" sz="2000" dirty="0">
                <a:solidFill>
                  <a:srgbClr val="403152"/>
                </a:solidFill>
                <a:latin typeface="Times New Roman"/>
              </a:rPr>
              <a:t>Структура налоговых доходов бюджета </a:t>
            </a:r>
            <a:r>
              <a:rPr lang="ru" sz="2000" dirty="0" smtClean="0">
                <a:solidFill>
                  <a:srgbClr val="403152"/>
                </a:solidFill>
                <a:latin typeface="Times New Roman"/>
              </a:rPr>
              <a:t>Лежневского </a:t>
            </a:r>
            <a:r>
              <a:rPr lang="ru" sz="2000" dirty="0">
                <a:solidFill>
                  <a:srgbClr val="403152"/>
                </a:solidFill>
                <a:latin typeface="Times New Roman"/>
              </a:rPr>
              <a:t>городского</a:t>
            </a:r>
          </a:p>
          <a:p>
            <a:pPr indent="0" algn="ctr">
              <a:spcAft>
                <a:spcPts val="4620"/>
              </a:spcAft>
            </a:pPr>
            <a:r>
              <a:rPr lang="ru" sz="2000" dirty="0">
                <a:solidFill>
                  <a:srgbClr val="403152"/>
                </a:solidFill>
                <a:latin typeface="Times New Roman"/>
              </a:rPr>
              <a:t>поселения в </a:t>
            </a:r>
            <a:r>
              <a:rPr lang="ru" sz="2000" dirty="0" smtClean="0">
                <a:solidFill>
                  <a:srgbClr val="403152"/>
                </a:solidFill>
                <a:latin typeface="Times New Roman"/>
              </a:rPr>
              <a:t>2016 </a:t>
            </a:r>
            <a:r>
              <a:rPr lang="ru" sz="2000" dirty="0">
                <a:solidFill>
                  <a:srgbClr val="403152"/>
                </a:solidFill>
                <a:latin typeface="Times New Roman"/>
              </a:rPr>
              <a:t>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357298"/>
            <a:ext cx="3286148" cy="51722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4620"/>
              </a:spcBef>
              <a:spcAft>
                <a:spcPts val="210"/>
              </a:spcAft>
            </a:pPr>
            <a:r>
              <a:rPr lang="ru" sz="2800" b="1" dirty="0">
                <a:latin typeface="Times New Roman"/>
              </a:rPr>
              <a:t>Налоговые доходы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500166" y="2000240"/>
          <a:ext cx="685804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728" y="505968"/>
            <a:ext cx="8924544" cy="708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indent="0" algn="ctr">
              <a:spcAft>
                <a:spcPts val="1050"/>
              </a:spcAft>
            </a:pP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Структура</a:t>
            </a:r>
            <a:r>
              <a:rPr lang="ru" sz="2100" b="1" dirty="0">
                <a:solidFill>
                  <a:srgbClr val="E46C0A"/>
                </a:solidFill>
                <a:latin typeface="Times New Roman"/>
              </a:rPr>
              <a:t>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неналоговых доходов бюджета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Лежневского городского </a:t>
            </a:r>
            <a:r>
              <a:rPr lang="ru" sz="21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поселения в </a:t>
            </a:r>
            <a:r>
              <a:rPr lang="ru" sz="21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2016 году</a:t>
            </a:r>
            <a:endParaRPr lang="ru" sz="2100" b="1" dirty="0">
              <a:solidFill>
                <a:schemeClr val="tx2">
                  <a:lumMod val="75000"/>
                </a:schemeClr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1428736"/>
            <a:ext cx="3286148" cy="528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203200" algn="ctr">
              <a:spcAft>
                <a:spcPts val="1680"/>
              </a:spcAft>
            </a:pPr>
            <a:r>
              <a:rPr lang="ru" sz="2400" b="1" dirty="0" smtClean="0">
                <a:latin typeface="Times New Roman"/>
              </a:rPr>
              <a:t>Неналоговые</a:t>
            </a:r>
            <a:r>
              <a:rPr lang="ru" sz="2100" b="1" dirty="0">
                <a:latin typeface="Times New Roman"/>
              </a:rPr>
              <a:t> </a:t>
            </a:r>
            <a:r>
              <a:rPr lang="ru" sz="2400" b="1" dirty="0" smtClean="0">
                <a:latin typeface="Times New Roman"/>
              </a:rPr>
              <a:t>доходы</a:t>
            </a:r>
            <a:endParaRPr lang="ru" sz="2100" b="1" dirty="0">
              <a:latin typeface="Times New Roman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643042" y="1928802"/>
          <a:ext cx="650085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7888" y="661416"/>
            <a:ext cx="7894320" cy="6958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0" tIns="0" rIns="0" bIns="0">
            <a:noAutofit/>
          </a:bodyPr>
          <a:lstStyle/>
          <a:p>
            <a:pPr indent="0" algn="ctr"/>
            <a:r>
              <a:rPr lang="ru" sz="28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Безвозмездные поступления (млн.руб.)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857224" y="1828800"/>
          <a:ext cx="7072362" cy="4029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853</Words>
  <PresentationFormat>Экран (4:3)</PresentationFormat>
  <Paragraphs>210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Участие граждан в бюджетном процессе</vt:lpstr>
      <vt:lpstr>МУНИЦИПАЛЬНЫЙ ДОЛГ ЛЕЖНЕВСОГО ГОРОДСКОГО ПОСЕЛЕНИЯ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Инжутова Лариса</dc:creator>
  <cp:keywords/>
  <cp:lastModifiedBy>Admin</cp:lastModifiedBy>
  <cp:revision>166</cp:revision>
  <dcterms:modified xsi:type="dcterms:W3CDTF">2017-08-17T10:52:52Z</dcterms:modified>
</cp:coreProperties>
</file>