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theme/themeOverride12.xml" ContentType="application/vnd.openxmlformats-officedocument.themeOverr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Override5.xml" ContentType="application/vnd.openxmlformats-officedocument.themeOverride+xml"/>
  <Override PartName="/ppt/theme/themeOverride10.xml" ContentType="application/vnd.openxmlformats-officedocument.themeOverr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heme/themeOverride3.xml" ContentType="application/vnd.openxmlformats-officedocument.themeOverride+xml"/>
  <Override PartName="/ppt/charts/chart17.xml" ContentType="application/vnd.openxmlformats-officedocument.drawingml.char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charts/chart13.xml" ContentType="application/vnd.openxmlformats-officedocument.drawingml.chart+xml"/>
  <Override PartName="/ppt/charts/chart15.xml" ContentType="application/vnd.openxmlformats-officedocument.drawingml.char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7.xml" ContentType="application/vnd.openxmlformats-officedocument.drawingml.chart+xml"/>
  <Override PartName="/ppt/theme/themeOverride17.xml" ContentType="application/vnd.openxmlformats-officedocument.themeOverride+xml"/>
  <Override PartName="/ppt/diagrams/layout1.xml" ContentType="application/vnd.openxmlformats-officedocument.drawingml.diagramLayout+xml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theme/themeOverride15.xml" ContentType="application/vnd.openxmlformats-officedocument.themeOverr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theme/themeOverride13.xml" ContentType="application/vnd.openxmlformats-officedocument.themeOverr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theme/themeOverride8.xml" ContentType="application/vnd.openxmlformats-officedocument.themeOverride+xml"/>
  <Override PartName="/ppt/theme/themeOverride11.xml" ContentType="application/vnd.openxmlformats-officedocument.themeOverr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Override6.xml" ContentType="application/vnd.openxmlformats-officedocument.themeOverride+xml"/>
  <Override PartName="/ppt/charts/chart18.xml" ContentType="application/vnd.openxmlformats-officedocument.drawingml.char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theme/themeOverride4.xml" ContentType="application/vnd.openxmlformats-officedocument.themeOverride+xml"/>
  <Override PartName="/ppt/charts/chart16.xml" ContentType="application/vnd.openxmlformats-officedocument.drawingml.char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ppt/charts/chart14.xml" ContentType="application/vnd.openxmlformats-officedocument.drawingml.char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10.xml" ContentType="application/vnd.openxmlformats-officedocument.drawingml.chart+xml"/>
  <Override PartName="/ppt/theme/themeOverride18.xml" ContentType="application/vnd.openxmlformats-officedocument.themeOverride+xml"/>
  <Override PartName="/ppt/charts/chart4.xml" ContentType="application/vnd.openxmlformats-officedocument.drawingml.chart+xml"/>
  <Override PartName="/ppt/theme/themeOverride16.xml" ContentType="application/vnd.openxmlformats-officedocument.themeOverride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charts/chart2.xml" ContentType="application/vnd.openxmlformats-officedocument.drawingml.chart+xml"/>
  <Override PartName="/ppt/theme/themeOverride9.xml" ContentType="application/vnd.openxmlformats-officedocument.themeOverride+xml"/>
  <Override PartName="/ppt/theme/themeOverride14.xml" ContentType="application/vnd.openxmlformats-officedocument.themeOverr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theme/themeOverride7.xml" ContentType="application/vnd.openxmlformats-officedocument.themeOverr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4"/>
  </p:notesMasterIdLst>
  <p:sldIdLst>
    <p:sldId id="298" r:id="rId2"/>
    <p:sldId id="258" r:id="rId3"/>
    <p:sldId id="256" r:id="rId4"/>
    <p:sldId id="304" r:id="rId5"/>
    <p:sldId id="259" r:id="rId6"/>
    <p:sldId id="261" r:id="rId7"/>
    <p:sldId id="262" r:id="rId8"/>
    <p:sldId id="305" r:id="rId9"/>
    <p:sldId id="263" r:id="rId10"/>
    <p:sldId id="285" r:id="rId11"/>
    <p:sldId id="282" r:id="rId12"/>
    <p:sldId id="284" r:id="rId13"/>
    <p:sldId id="283" r:id="rId14"/>
    <p:sldId id="266" r:id="rId15"/>
    <p:sldId id="286" r:id="rId16"/>
    <p:sldId id="287" r:id="rId17"/>
    <p:sldId id="288" r:id="rId18"/>
    <p:sldId id="306" r:id="rId19"/>
    <p:sldId id="289" r:id="rId20"/>
    <p:sldId id="307" r:id="rId21"/>
    <p:sldId id="269" r:id="rId22"/>
    <p:sldId id="297" r:id="rId23"/>
    <p:sldId id="296" r:id="rId24"/>
    <p:sldId id="270" r:id="rId25"/>
    <p:sldId id="300" r:id="rId26"/>
    <p:sldId id="301" r:id="rId27"/>
    <p:sldId id="302" r:id="rId28"/>
    <p:sldId id="290" r:id="rId29"/>
    <p:sldId id="291" r:id="rId30"/>
    <p:sldId id="292" r:id="rId31"/>
    <p:sldId id="294" r:id="rId32"/>
    <p:sldId id="295" r:id="rId3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CC33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7CE84F3-28C3-443E-9E96-99CF82512B78}" styleName="Темный стиль 1 - акцент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9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&#1050;&#1085;&#1080;&#1075;&#1072;1" TargetMode="External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oleObject" Target="&#1050;&#1085;&#1080;&#1075;&#1072;1" TargetMode="External"/><Relationship Id="rId1" Type="http://schemas.openxmlformats.org/officeDocument/2006/relationships/themeOverride" Target="../theme/themeOverride10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oleObject" Target="&#1050;&#1085;&#1080;&#1075;&#1072;1" TargetMode="External"/><Relationship Id="rId1" Type="http://schemas.openxmlformats.org/officeDocument/2006/relationships/themeOverride" Target="../theme/themeOverride11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oleObject" Target="&#1050;&#1085;&#1080;&#1075;&#1072;1" TargetMode="External"/><Relationship Id="rId1" Type="http://schemas.openxmlformats.org/officeDocument/2006/relationships/themeOverride" Target="../theme/themeOverride12.xm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Admin\Desktop\&#1070;&#1083;&#1103;%20&#1051;&#1077;&#1078;&#1085;&#1077;&#1074;&#1089;&#1082;&#1086;&#1077;%20&#1075;.&#1087;\&#1073;&#1102;&#1076;&#1078;&#1077;&#1090;%20&#1076;&#1083;&#1103;%20&#1075;&#1088;&#1072;&#1078;&#1076;&#1072;&#1085;\&#1050;&#1085;&#1080;&#1075;&#1072;1.xlsx" TargetMode="External"/><Relationship Id="rId1" Type="http://schemas.openxmlformats.org/officeDocument/2006/relationships/themeOverride" Target="../theme/themeOverride13.xm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Admin\Desktop\&#1070;&#1083;&#1103;%20&#1051;&#1077;&#1078;&#1085;&#1077;&#1074;&#1089;&#1082;&#1086;&#1077;%20&#1075;.&#1087;\&#1073;&#1102;&#1076;&#1078;&#1077;&#1090;%20&#1076;&#1083;&#1103;%20&#1075;&#1088;&#1072;&#1078;&#1076;&#1072;&#1085;\&#1050;&#1085;&#1080;&#1075;&#1072;1.xlsx" TargetMode="External"/><Relationship Id="rId1" Type="http://schemas.openxmlformats.org/officeDocument/2006/relationships/themeOverride" Target="../theme/themeOverride14.xm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Admin\Desktop\&#1070;&#1083;&#1103;%20&#1051;&#1077;&#1078;&#1085;&#1077;&#1074;&#1089;&#1082;&#1086;&#1077;%20&#1075;.&#1087;\&#1073;&#1102;&#1076;&#1078;&#1077;&#1090;%20&#1076;&#1083;&#1103;%20&#1075;&#1088;&#1072;&#1078;&#1076;&#1072;&#1085;\&#1050;&#1085;&#1080;&#1075;&#1072;1.xlsx" TargetMode="External"/><Relationship Id="rId1" Type="http://schemas.openxmlformats.org/officeDocument/2006/relationships/themeOverride" Target="../theme/themeOverride15.xml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Admin\Desktop\&#1070;&#1083;&#1103;%20&#1051;&#1077;&#1078;&#1085;&#1077;&#1074;&#1089;&#1082;&#1086;&#1077;%20&#1075;.&#1087;\&#1073;&#1102;&#1076;&#1078;&#1077;&#1090;%20&#1076;&#1083;&#1103;%20&#1075;&#1088;&#1072;&#1078;&#1076;&#1072;&#1085;\&#1050;&#1085;&#1080;&#1075;&#1072;1.xlsx" TargetMode="External"/><Relationship Id="rId1" Type="http://schemas.openxmlformats.org/officeDocument/2006/relationships/themeOverride" Target="../theme/themeOverride16.xml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Admin\Desktop\&#1070;&#1083;&#1103;%20&#1051;&#1077;&#1078;&#1085;&#1077;&#1074;&#1089;&#1082;&#1086;&#1077;%20&#1075;.&#1087;\&#1073;&#1102;&#1076;&#1078;&#1077;&#1090;%20&#1076;&#1083;&#1103;%20&#1075;&#1088;&#1072;&#1078;&#1076;&#1072;&#1085;\&#1050;&#1085;&#1080;&#1075;&#1072;1.xlsx" TargetMode="External"/><Relationship Id="rId1" Type="http://schemas.openxmlformats.org/officeDocument/2006/relationships/themeOverride" Target="../theme/themeOverride17.xml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Admin\Desktop\&#1070;&#1083;&#1103;%20&#1051;&#1077;&#1078;&#1085;&#1077;&#1074;&#1089;&#1082;&#1086;&#1077;%20&#1075;.&#1087;\&#1073;&#1102;&#1076;&#1078;&#1077;&#1090;%20&#1076;&#1083;&#1103;%20&#1075;&#1088;&#1072;&#1078;&#1076;&#1072;&#1085;\&#1050;&#1085;&#1080;&#1075;&#1072;1.xlsx" TargetMode="External"/><Relationship Id="rId1" Type="http://schemas.openxmlformats.org/officeDocument/2006/relationships/themeOverride" Target="../theme/themeOverride18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&#1050;&#1085;&#1080;&#1075;&#1072;1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&#1050;&#1085;&#1080;&#1075;&#1072;1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&#1050;&#1085;&#1080;&#1075;&#1072;1" TargetMode="External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&#1050;&#1085;&#1080;&#1075;&#1072;1" TargetMode="External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&#1050;&#1085;&#1080;&#1075;&#1072;1" TargetMode="External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oleObject" Target="&#1050;&#1085;&#1080;&#1075;&#1072;1" TargetMode="External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oleObject" Target="&#1050;&#1085;&#1080;&#1075;&#1072;1" TargetMode="External"/><Relationship Id="rId1" Type="http://schemas.openxmlformats.org/officeDocument/2006/relationships/themeOverride" Target="../theme/themeOverride8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oleObject" Target="&#1050;&#1085;&#1080;&#1075;&#1072;1" TargetMode="External"/><Relationship Id="rId1" Type="http://schemas.openxmlformats.org/officeDocument/2006/relationships/themeOverride" Target="../theme/themeOverrid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plotArea>
      <c:layout/>
      <c:doughnutChart>
        <c:varyColors val="1"/>
        <c:ser>
          <c:idx val="0"/>
          <c:order val="0"/>
          <c:explosion val="25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 smtClean="0"/>
                      <a:t>7</a:t>
                    </a:r>
                    <a:r>
                      <a:rPr lang="ru-RU" dirty="0" smtClean="0"/>
                      <a:t>3</a:t>
                    </a:r>
                    <a:r>
                      <a:rPr lang="en-US" dirty="0" smtClean="0"/>
                      <a:t>,</a:t>
                    </a:r>
                    <a:r>
                      <a:rPr lang="ru-RU" dirty="0" smtClean="0"/>
                      <a:t>6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tx>
                <c:rich>
                  <a:bodyPr/>
                  <a:lstStyle/>
                  <a:p>
                    <a:r>
                      <a:rPr lang="ru-RU" smtClean="0"/>
                      <a:t>1,0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tx>
                <c:rich>
                  <a:bodyPr/>
                  <a:lstStyle/>
                  <a:p>
                    <a:r>
                      <a:rPr lang="ru-RU" dirty="0" smtClean="0"/>
                      <a:t>25,4</a:t>
                    </a:r>
                    <a:endParaRPr lang="en-US" dirty="0"/>
                  </a:p>
                </c:rich>
              </c:tx>
              <c:showVal val="1"/>
            </c:dLbl>
            <c:showVal val="1"/>
            <c:showLeaderLines val="1"/>
          </c:dLbls>
          <c:val>
            <c:numRef>
              <c:f>Лист1!$B$1:$B$3</c:f>
              <c:numCache>
                <c:formatCode>0.00</c:formatCode>
                <c:ptCount val="3"/>
                <c:pt idx="0">
                  <c:v>72.902980718448518</c:v>
                </c:pt>
                <c:pt idx="1">
                  <c:v>1.088698842736294</c:v>
                </c:pt>
                <c:pt idx="2">
                  <c:v>26.008320438815126</c:v>
                </c:pt>
              </c:numCache>
            </c:numRef>
          </c:val>
        </c:ser>
        <c:firstSliceAng val="0"/>
        <c:holeSize val="50"/>
      </c:doughnutChart>
    </c:plotArea>
    <c:plotVisOnly val="1"/>
  </c:chart>
  <c:externalData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view3D>
      <c:rotX val="30"/>
      <c:perspective val="30"/>
    </c:view3D>
    <c:plotArea>
      <c:layout/>
      <c:pie3DChart>
        <c:varyColors val="1"/>
        <c:ser>
          <c:idx val="0"/>
          <c:order val="0"/>
          <c:explosion val="25"/>
          <c:dLbls>
            <c:dLbl>
              <c:idx val="0"/>
              <c:tx>
                <c:rich>
                  <a:bodyPr/>
                  <a:lstStyle/>
                  <a:p>
                    <a:r>
                      <a:rPr lang="ru-RU" dirty="0" smtClean="0"/>
                      <a:t>9327,4(88,1%)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tx>
                <c:rich>
                  <a:bodyPr/>
                  <a:lstStyle/>
                  <a:p>
                    <a:r>
                      <a:rPr lang="ru-RU" dirty="0" smtClean="0"/>
                      <a:t>1257,2 (11,9%)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tx>
                <c:rich>
                  <a:bodyPr/>
                  <a:lstStyle/>
                  <a:p>
                    <a:r>
                      <a:rPr lang="ru-RU" smtClean="0"/>
                      <a:t>1,0</a:t>
                    </a:r>
                    <a:endParaRPr lang="en-US"/>
                  </a:p>
                </c:rich>
              </c:tx>
              <c:showVal val="1"/>
            </c:dLbl>
            <c:showVal val="1"/>
            <c:showLeaderLines val="1"/>
          </c:dLbls>
          <c:cat>
            <c:strRef>
              <c:f>Лист4!$A$1:$A$3</c:f>
              <c:strCache>
                <c:ptCount val="3"/>
                <c:pt idx="0">
                  <c:v>дотация</c:v>
                </c:pt>
                <c:pt idx="1">
                  <c:v>субсидия на поддержку отрасли культуры</c:v>
                </c:pt>
                <c:pt idx="2">
                  <c:v>субвенции по составлению списков в присяжные заседатели</c:v>
                </c:pt>
              </c:strCache>
            </c:strRef>
          </c:cat>
          <c:val>
            <c:numRef>
              <c:f>Лист4!$B$1:$B$3</c:f>
              <c:numCache>
                <c:formatCode>General</c:formatCode>
                <c:ptCount val="3"/>
                <c:pt idx="0">
                  <c:v>10121.1</c:v>
                </c:pt>
                <c:pt idx="1">
                  <c:v>1106.5</c:v>
                </c:pt>
                <c:pt idx="2">
                  <c:v>0.4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65194151989874516"/>
          <c:y val="6.586813012009872E-2"/>
          <c:w val="0.28850841696736002"/>
          <c:h val="0.66141215302632628"/>
        </c:manualLayout>
      </c:layout>
      <c:txPr>
        <a:bodyPr/>
        <a:lstStyle/>
        <a:p>
          <a:pPr rtl="0">
            <a:defRPr/>
          </a:pPr>
          <a:endParaRPr lang="ru-RU"/>
        </a:p>
      </c:txPr>
    </c:legend>
    <c:plotVisOnly val="1"/>
  </c:chart>
  <c:externalData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view3D>
      <c:rotX val="30"/>
      <c:perspective val="30"/>
    </c:view3D>
    <c:plotArea>
      <c:layout/>
      <c:pie3DChart>
        <c:varyColors val="1"/>
        <c:ser>
          <c:idx val="0"/>
          <c:order val="0"/>
          <c:explosion val="25"/>
          <c:dLbls>
            <c:dLbl>
              <c:idx val="0"/>
              <c:tx>
                <c:rich>
                  <a:bodyPr/>
                  <a:lstStyle/>
                  <a:p>
                    <a:r>
                      <a:rPr lang="ru-RU" smtClean="0"/>
                      <a:t>8997,9</a:t>
                    </a:r>
                    <a:endParaRPr lang="en-US" dirty="0"/>
                  </a:p>
                </c:rich>
              </c:tx>
              <c:showVal val="1"/>
            </c:dLbl>
            <c:showVal val="1"/>
            <c:showLeaderLines val="1"/>
          </c:dLbls>
          <c:val>
            <c:numRef>
              <c:f>Лист4!$C$1:$C$3</c:f>
              <c:numCache>
                <c:formatCode>General</c:formatCode>
                <c:ptCount val="3"/>
                <c:pt idx="0">
                  <c:v>8997.9</c:v>
                </c:pt>
                <c:pt idx="2">
                  <c:v>1</c:v>
                </c:pt>
              </c:numCache>
            </c:numRef>
          </c:val>
        </c:ser>
      </c:pie3DChart>
    </c:plotArea>
    <c:plotVisOnly val="1"/>
  </c:chart>
  <c:externalData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view3D>
      <c:rotX val="30"/>
      <c:perspective val="30"/>
    </c:view3D>
    <c:plotArea>
      <c:layout>
        <c:manualLayout>
          <c:layoutTarget val="inner"/>
          <c:xMode val="edge"/>
          <c:yMode val="edge"/>
          <c:x val="0.18074662685512949"/>
          <c:y val="7.3469511963178524E-2"/>
          <c:w val="0.78529573711542977"/>
          <c:h val="0.73329377306097654"/>
        </c:manualLayout>
      </c:layout>
      <c:pie3DChart>
        <c:varyColors val="1"/>
        <c:ser>
          <c:idx val="0"/>
          <c:order val="0"/>
          <c:explosion val="25"/>
          <c:dLbls>
            <c:dLbl>
              <c:idx val="0"/>
              <c:tx>
                <c:rich>
                  <a:bodyPr/>
                  <a:lstStyle/>
                  <a:p>
                    <a:r>
                      <a:rPr lang="ru-RU" smtClean="0"/>
                      <a:t>8996,9</a:t>
                    </a:r>
                    <a:endParaRPr lang="en-US" dirty="0"/>
                  </a:p>
                </c:rich>
              </c:tx>
              <c:showVal val="1"/>
            </c:dLbl>
            <c:showVal val="1"/>
            <c:showLeaderLines val="1"/>
          </c:dLbls>
          <c:val>
            <c:numRef>
              <c:f>Лист4!$D$1:$D$3</c:f>
              <c:numCache>
                <c:formatCode>General</c:formatCode>
                <c:ptCount val="3"/>
                <c:pt idx="0">
                  <c:v>8997.9</c:v>
                </c:pt>
                <c:pt idx="2">
                  <c:v>1</c:v>
                </c:pt>
              </c:numCache>
            </c:numRef>
          </c:val>
        </c:ser>
      </c:pie3DChart>
    </c:plotArea>
    <c:plotVisOnly val="1"/>
  </c:chart>
  <c:externalData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view3D>
      <c:rotX val="30"/>
      <c:perspective val="30"/>
    </c:view3D>
    <c:plotArea>
      <c:layout/>
      <c:pie3DChart>
        <c:varyColors val="1"/>
        <c:ser>
          <c:idx val="0"/>
          <c:order val="0"/>
          <c:explosion val="25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727,5</a:t>
                    </a:r>
                    <a:r>
                      <a:rPr lang="ru-RU"/>
                      <a:t>(1,8%)</a:t>
                    </a:r>
                    <a:endParaRPr lang="en-US"/>
                  </a:p>
                </c:rich>
              </c:tx>
              <c:showVal val="1"/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1000</a:t>
                    </a:r>
                    <a:r>
                      <a:rPr lang="ru-RU"/>
                      <a:t>(2,5%)</a:t>
                    </a:r>
                    <a:endParaRPr lang="en-US"/>
                  </a:p>
                </c:rich>
              </c:tx>
              <c:showVal val="1"/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619,9</a:t>
                    </a:r>
                    <a:r>
                      <a:rPr lang="ru-RU"/>
                      <a:t>(1,5%)</a:t>
                    </a:r>
                    <a:endParaRPr lang="en-US"/>
                  </a:p>
                </c:rich>
              </c:tx>
              <c:showVal val="1"/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50</a:t>
                    </a:r>
                    <a:r>
                      <a:rPr lang="ru-RU"/>
                      <a:t>(0,1%)</a:t>
                    </a:r>
                    <a:endParaRPr lang="en-US"/>
                  </a:p>
                </c:rich>
              </c:tx>
              <c:showVal val="1"/>
            </c:dLbl>
            <c:dLbl>
              <c:idx val="5"/>
              <c:tx>
                <c:rich>
                  <a:bodyPr/>
                  <a:lstStyle/>
                  <a:p>
                    <a:r>
                      <a:rPr lang="en-US"/>
                      <a:t>75,2</a:t>
                    </a:r>
                    <a:r>
                      <a:rPr lang="ru-RU"/>
                      <a:t>(0,2%)</a:t>
                    </a:r>
                    <a:endParaRPr lang="en-US"/>
                  </a:p>
                </c:rich>
              </c:tx>
              <c:showVal val="1"/>
            </c:dLbl>
            <c:dLbl>
              <c:idx val="6"/>
              <c:tx>
                <c:rich>
                  <a:bodyPr/>
                  <a:lstStyle/>
                  <a:p>
                    <a:r>
                      <a:rPr lang="en-US"/>
                      <a:t>300</a:t>
                    </a:r>
                    <a:r>
                      <a:rPr lang="ru-RU"/>
                      <a:t>(0,7%)</a:t>
                    </a:r>
                    <a:endParaRPr lang="en-US"/>
                  </a:p>
                </c:rich>
              </c:tx>
              <c:showVal val="1"/>
            </c:dLbl>
            <c:dLbl>
              <c:idx val="7"/>
              <c:tx>
                <c:rich>
                  <a:bodyPr/>
                  <a:lstStyle/>
                  <a:p>
                    <a:r>
                      <a:rPr lang="en-US"/>
                      <a:t>10000</a:t>
                    </a:r>
                    <a:r>
                      <a:rPr lang="ru-RU"/>
                      <a:t>(24,9%)</a:t>
                    </a:r>
                    <a:endParaRPr lang="en-US"/>
                  </a:p>
                </c:rich>
              </c:tx>
              <c:showVal val="1"/>
            </c:dLbl>
            <c:dLbl>
              <c:idx val="8"/>
              <c:tx>
                <c:rich>
                  <a:bodyPr/>
                  <a:lstStyle/>
                  <a:p>
                    <a:r>
                      <a:rPr lang="en-US"/>
                      <a:t>900</a:t>
                    </a:r>
                    <a:r>
                      <a:rPr lang="ru-RU"/>
                      <a:t>(2,2%)</a:t>
                    </a:r>
                    <a:endParaRPr lang="en-US"/>
                  </a:p>
                </c:rich>
              </c:tx>
              <c:showVal val="1"/>
            </c:dLbl>
            <c:dLbl>
              <c:idx val="9"/>
              <c:tx>
                <c:rich>
                  <a:bodyPr/>
                  <a:lstStyle/>
                  <a:p>
                    <a:r>
                      <a:rPr lang="en-US"/>
                      <a:t>3270</a:t>
                    </a:r>
                    <a:r>
                      <a:rPr lang="ru-RU"/>
                      <a:t>(8,1%)</a:t>
                    </a:r>
                    <a:endParaRPr lang="en-US"/>
                  </a:p>
                </c:rich>
              </c:tx>
              <c:showVal val="1"/>
            </c:dLbl>
            <c:dLbl>
              <c:idx val="10"/>
              <c:tx>
                <c:rich>
                  <a:bodyPr/>
                  <a:lstStyle/>
                  <a:p>
                    <a:r>
                      <a:rPr lang="en-US"/>
                      <a:t>1540,4</a:t>
                    </a:r>
                    <a:r>
                      <a:rPr lang="ru-RU"/>
                      <a:t>(3,8%)</a:t>
                    </a:r>
                    <a:endParaRPr lang="en-US"/>
                  </a:p>
                </c:rich>
              </c:tx>
              <c:showVal val="1"/>
            </c:dLbl>
            <c:dLbl>
              <c:idx val="11"/>
              <c:tx>
                <c:rich>
                  <a:bodyPr/>
                  <a:lstStyle/>
                  <a:p>
                    <a:r>
                      <a:rPr lang="en-US"/>
                      <a:t>11333,3</a:t>
                    </a:r>
                    <a:r>
                      <a:rPr lang="ru-RU"/>
                      <a:t>(33,3%)</a:t>
                    </a:r>
                    <a:endParaRPr lang="en-US"/>
                  </a:p>
                </c:rich>
              </c:tx>
              <c:showVal val="1"/>
            </c:dLbl>
            <c:dLbl>
              <c:idx val="12"/>
              <c:tx>
                <c:rich>
                  <a:bodyPr/>
                  <a:lstStyle/>
                  <a:p>
                    <a:r>
                      <a:rPr lang="en-US"/>
                      <a:t>90</a:t>
                    </a:r>
                    <a:r>
                      <a:rPr lang="ru-RU"/>
                      <a:t>(0,2%)</a:t>
                    </a:r>
                    <a:endParaRPr lang="en-US"/>
                  </a:p>
                </c:rich>
              </c:tx>
              <c:showVal val="1"/>
            </c:dLbl>
            <c:dLbl>
              <c:idx val="13"/>
              <c:tx>
                <c:rich>
                  <a:bodyPr/>
                  <a:lstStyle/>
                  <a:p>
                    <a:r>
                      <a:rPr lang="en-US"/>
                      <a:t>10217,2</a:t>
                    </a:r>
                    <a:r>
                      <a:rPr lang="ru-RU"/>
                      <a:t>(25,4%)</a:t>
                    </a:r>
                    <a:endParaRPr lang="en-US"/>
                  </a:p>
                </c:rich>
              </c:tx>
              <c:showVal val="1"/>
            </c:dLbl>
            <c:dLbl>
              <c:idx val="14"/>
              <c:tx>
                <c:rich>
                  <a:bodyPr/>
                  <a:lstStyle/>
                  <a:p>
                    <a:r>
                      <a:rPr lang="en-US"/>
                      <a:t>108</a:t>
                    </a:r>
                    <a:r>
                      <a:rPr lang="ru-RU"/>
                      <a:t>(0,3%)</a:t>
                    </a:r>
                    <a:endParaRPr lang="en-US"/>
                  </a:p>
                </c:rich>
              </c:tx>
              <c:showVal val="1"/>
            </c:dLbl>
            <c:showVal val="1"/>
            <c:showLeaderLines val="1"/>
          </c:dLbls>
          <c:cat>
            <c:strRef>
              <c:f>Лист5!$A$1:$A$15</c:f>
              <c:strCache>
                <c:ptCount val="15"/>
                <c:pt idx="0">
                  <c:v>Функционирование Правительства РФ высших органов исполнительной власти субъектов РФ, местных администраций</c:v>
                </c:pt>
                <c:pt idx="1">
                  <c:v>Судебная система</c:v>
                </c:pt>
                <c:pt idx="2">
                  <c:v>Резервные фонды</c:v>
                </c:pt>
                <c:pt idx="3">
                  <c:v>Обеспечение проведения выборов и референдумов</c:v>
                </c:pt>
                <c:pt idx="4">
                  <c:v>Другие общегосударственные вопросы</c:v>
                </c:pt>
                <c:pt idx="5">
                  <c:v>Водное хозяйство</c:v>
                </c:pt>
                <c:pt idx="6">
                  <c:v>Лесное хозяйство</c:v>
                </c:pt>
                <c:pt idx="7">
                  <c:v>Дорожное  хозяйство (дорожные фонды)</c:v>
                </c:pt>
                <c:pt idx="8">
                  <c:v>Другие вопросы в области национальной экономики</c:v>
                </c:pt>
                <c:pt idx="9">
                  <c:v>Жилищное  хозяйство</c:v>
                </c:pt>
                <c:pt idx="10">
                  <c:v>Коммунальное  хозяйство</c:v>
                </c:pt>
                <c:pt idx="11">
                  <c:v>Благоустройство</c:v>
                </c:pt>
                <c:pt idx="12">
                  <c:v>Молодежная политика</c:v>
                </c:pt>
                <c:pt idx="13">
                  <c:v>Культура, кнематография</c:v>
                </c:pt>
                <c:pt idx="14">
                  <c:v>Пенсионное обеспечеие</c:v>
                </c:pt>
              </c:strCache>
            </c:strRef>
          </c:cat>
          <c:val>
            <c:numRef>
              <c:f>Лист5!$B$1:$B$15</c:f>
              <c:numCache>
                <c:formatCode>General</c:formatCode>
                <c:ptCount val="15"/>
                <c:pt idx="0">
                  <c:v>727.5</c:v>
                </c:pt>
                <c:pt idx="1">
                  <c:v>1</c:v>
                </c:pt>
                <c:pt idx="2">
                  <c:v>1000</c:v>
                </c:pt>
                <c:pt idx="3">
                  <c:v>619.9</c:v>
                </c:pt>
                <c:pt idx="4">
                  <c:v>50</c:v>
                </c:pt>
                <c:pt idx="5">
                  <c:v>75.2</c:v>
                </c:pt>
                <c:pt idx="6">
                  <c:v>300</c:v>
                </c:pt>
                <c:pt idx="7">
                  <c:v>10000</c:v>
                </c:pt>
                <c:pt idx="8">
                  <c:v>900</c:v>
                </c:pt>
                <c:pt idx="9">
                  <c:v>3270</c:v>
                </c:pt>
                <c:pt idx="10">
                  <c:v>1540.4</c:v>
                </c:pt>
                <c:pt idx="11">
                  <c:v>11333.3</c:v>
                </c:pt>
                <c:pt idx="12">
                  <c:v>90</c:v>
                </c:pt>
                <c:pt idx="13">
                  <c:v>10217.200000000003</c:v>
                </c:pt>
                <c:pt idx="14">
                  <c:v>108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66640381247453151"/>
          <c:y val="4.1859534782372405E-4"/>
          <c:w val="0.32751835732042356"/>
          <c:h val="0.99958140465217638"/>
        </c:manualLayout>
      </c:layout>
      <c:txPr>
        <a:bodyPr/>
        <a:lstStyle/>
        <a:p>
          <a:pPr rtl="0">
            <a:defRPr/>
          </a:pPr>
          <a:endParaRPr lang="ru-RU"/>
        </a:p>
      </c:txPr>
    </c:legend>
    <c:plotVisOnly val="1"/>
  </c:chart>
  <c:externalData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view3D>
      <c:rotX val="30"/>
      <c:perspective val="30"/>
    </c:view3D>
    <c:plotArea>
      <c:layout/>
      <c:pie3DChart>
        <c:varyColors val="1"/>
        <c:ser>
          <c:idx val="0"/>
          <c:order val="0"/>
          <c:explosion val="25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740</a:t>
                    </a:r>
                    <a:r>
                      <a:rPr lang="ru-RU"/>
                      <a:t>(1,4%)</a:t>
                    </a:r>
                    <a:endParaRPr lang="en-US"/>
                  </a:p>
                </c:rich>
              </c:tx>
              <c:showVal val="1"/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1200</a:t>
                    </a:r>
                    <a:r>
                      <a:rPr lang="ru-RU"/>
                      <a:t>(3,0%)</a:t>
                    </a:r>
                    <a:endParaRPr lang="en-US"/>
                  </a:p>
                </c:rich>
              </c:tx>
              <c:showVal val="1"/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100</a:t>
                    </a:r>
                    <a:r>
                      <a:rPr lang="ru-RU"/>
                      <a:t>(0,2%)</a:t>
                    </a:r>
                    <a:endParaRPr lang="en-US"/>
                  </a:p>
                </c:rich>
              </c:tx>
              <c:showVal val="1"/>
            </c:dLbl>
            <c:dLbl>
              <c:idx val="6"/>
              <c:tx>
                <c:rich>
                  <a:bodyPr/>
                  <a:lstStyle/>
                  <a:p>
                    <a:r>
                      <a:rPr lang="en-US"/>
                      <a:t>500</a:t>
                    </a:r>
                    <a:r>
                      <a:rPr lang="ru-RU"/>
                      <a:t>(1,2%)</a:t>
                    </a:r>
                    <a:endParaRPr lang="en-US"/>
                  </a:p>
                </c:rich>
              </c:tx>
              <c:showVal val="1"/>
            </c:dLbl>
            <c:dLbl>
              <c:idx val="7"/>
              <c:tx>
                <c:rich>
                  <a:bodyPr/>
                  <a:lstStyle/>
                  <a:p>
                    <a:r>
                      <a:rPr lang="en-US"/>
                      <a:t>10000</a:t>
                    </a:r>
                    <a:r>
                      <a:rPr lang="ru-RU"/>
                      <a:t>(24,8%)</a:t>
                    </a:r>
                    <a:endParaRPr lang="en-US"/>
                  </a:p>
                </c:rich>
              </c:tx>
              <c:showVal val="1"/>
            </c:dLbl>
            <c:dLbl>
              <c:idx val="8"/>
              <c:tx>
                <c:rich>
                  <a:bodyPr/>
                  <a:lstStyle/>
                  <a:p>
                    <a:r>
                      <a:rPr lang="en-US"/>
                      <a:t>1200</a:t>
                    </a:r>
                    <a:r>
                      <a:rPr lang="ru-RU"/>
                      <a:t>(3,0%)</a:t>
                    </a:r>
                    <a:endParaRPr lang="en-US"/>
                  </a:p>
                </c:rich>
              </c:tx>
              <c:showVal val="1"/>
            </c:dLbl>
            <c:dLbl>
              <c:idx val="9"/>
              <c:tx>
                <c:rich>
                  <a:bodyPr/>
                  <a:lstStyle/>
                  <a:p>
                    <a:r>
                      <a:rPr lang="en-US"/>
                      <a:t>3709,6</a:t>
                    </a:r>
                    <a:r>
                      <a:rPr lang="ru-RU"/>
                      <a:t>(9,2%)</a:t>
                    </a:r>
                    <a:endParaRPr lang="en-US"/>
                  </a:p>
                </c:rich>
              </c:tx>
              <c:showVal val="1"/>
            </c:dLbl>
            <c:dLbl>
              <c:idx val="10"/>
              <c:tx>
                <c:rich>
                  <a:bodyPr/>
                  <a:lstStyle/>
                  <a:p>
                    <a:r>
                      <a:rPr lang="en-US"/>
                      <a:t>1740,4</a:t>
                    </a:r>
                    <a:r>
                      <a:rPr lang="ru-RU"/>
                      <a:t>(4,3%)</a:t>
                    </a:r>
                    <a:endParaRPr lang="en-US"/>
                  </a:p>
                </c:rich>
              </c:tx>
              <c:showVal val="1"/>
            </c:dLbl>
            <c:dLbl>
              <c:idx val="11"/>
              <c:tx>
                <c:rich>
                  <a:bodyPr/>
                  <a:lstStyle/>
                  <a:p>
                    <a:r>
                      <a:rPr lang="en-US"/>
                      <a:t>11465,4</a:t>
                    </a:r>
                    <a:r>
                      <a:rPr lang="ru-RU"/>
                      <a:t>(28,%)</a:t>
                    </a:r>
                    <a:endParaRPr lang="en-US"/>
                  </a:p>
                </c:rich>
              </c:tx>
              <c:showVal val="1"/>
            </c:dLbl>
            <c:dLbl>
              <c:idx val="12"/>
              <c:tx>
                <c:rich>
                  <a:bodyPr/>
                  <a:lstStyle/>
                  <a:p>
                    <a:r>
                      <a:rPr lang="en-US"/>
                      <a:t>90</a:t>
                    </a:r>
                    <a:r>
                      <a:rPr lang="ru-RU"/>
                      <a:t>( 0,2%)</a:t>
                    </a:r>
                    <a:endParaRPr lang="en-US"/>
                  </a:p>
                </c:rich>
              </c:tx>
              <c:showVal val="1"/>
            </c:dLbl>
            <c:dLbl>
              <c:idx val="13"/>
              <c:tx>
                <c:rich>
                  <a:bodyPr/>
                  <a:lstStyle/>
                  <a:p>
                    <a:r>
                      <a:rPr lang="en-US"/>
                      <a:t>9430</a:t>
                    </a:r>
                    <a:r>
                      <a:rPr lang="ru-RU"/>
                      <a:t>(23,4%)</a:t>
                    </a:r>
                    <a:endParaRPr lang="en-US"/>
                  </a:p>
                </c:rich>
              </c:tx>
              <c:showVal val="1"/>
            </c:dLbl>
            <c:dLbl>
              <c:idx val="14"/>
              <c:tx>
                <c:rich>
                  <a:bodyPr/>
                  <a:lstStyle/>
                  <a:p>
                    <a:r>
                      <a:rPr lang="en-US"/>
                      <a:t>108</a:t>
                    </a:r>
                    <a:r>
                      <a:rPr lang="ru-RU"/>
                      <a:t>(0,3%)</a:t>
                    </a:r>
                    <a:endParaRPr lang="en-US"/>
                  </a:p>
                </c:rich>
              </c:tx>
              <c:showVal val="1"/>
            </c:dLbl>
            <c:showVal val="1"/>
            <c:showLeaderLines val="1"/>
          </c:dLbls>
          <c:cat>
            <c:strRef>
              <c:f>Лист5!$A$1:$A$15</c:f>
              <c:strCache>
                <c:ptCount val="15"/>
                <c:pt idx="0">
                  <c:v>Функционирование Правительства РФ высших органов исполнительной власти субъектов РФ, местных администраций</c:v>
                </c:pt>
                <c:pt idx="1">
                  <c:v>Судебная система</c:v>
                </c:pt>
                <c:pt idx="2">
                  <c:v>Резервные фонды</c:v>
                </c:pt>
                <c:pt idx="3">
                  <c:v>Обеспечение проведения выборов и референдумов</c:v>
                </c:pt>
                <c:pt idx="4">
                  <c:v>Другие общегосударственные вопросы</c:v>
                </c:pt>
                <c:pt idx="5">
                  <c:v>Водное хозяйство</c:v>
                </c:pt>
                <c:pt idx="6">
                  <c:v>Лесное хозяйство</c:v>
                </c:pt>
                <c:pt idx="7">
                  <c:v>Дорожное  хозяйство (дорожные фонды)</c:v>
                </c:pt>
                <c:pt idx="8">
                  <c:v>Другие вопросы в области национальной экономики</c:v>
                </c:pt>
                <c:pt idx="9">
                  <c:v>Жилищное  хозяйство</c:v>
                </c:pt>
                <c:pt idx="10">
                  <c:v>Коммунальное  хозяйство</c:v>
                </c:pt>
                <c:pt idx="11">
                  <c:v>Благоустройство</c:v>
                </c:pt>
                <c:pt idx="12">
                  <c:v>Молодежная политика</c:v>
                </c:pt>
                <c:pt idx="13">
                  <c:v>Культура, кнематография</c:v>
                </c:pt>
                <c:pt idx="14">
                  <c:v>Пенсионное обеспечеие</c:v>
                </c:pt>
              </c:strCache>
            </c:strRef>
          </c:cat>
          <c:val>
            <c:numRef>
              <c:f>Лист5!$C$1:$C$15</c:f>
              <c:numCache>
                <c:formatCode>General</c:formatCode>
                <c:ptCount val="15"/>
                <c:pt idx="0">
                  <c:v>740</c:v>
                </c:pt>
                <c:pt idx="1">
                  <c:v>1</c:v>
                </c:pt>
                <c:pt idx="2">
                  <c:v>1200</c:v>
                </c:pt>
                <c:pt idx="3">
                  <c:v>0</c:v>
                </c:pt>
                <c:pt idx="4">
                  <c:v>100</c:v>
                </c:pt>
                <c:pt idx="6">
                  <c:v>500</c:v>
                </c:pt>
                <c:pt idx="7">
                  <c:v>10000</c:v>
                </c:pt>
                <c:pt idx="8">
                  <c:v>1200</c:v>
                </c:pt>
                <c:pt idx="9">
                  <c:v>3709.6</c:v>
                </c:pt>
                <c:pt idx="10">
                  <c:v>1740.4</c:v>
                </c:pt>
                <c:pt idx="11">
                  <c:v>11465.4</c:v>
                </c:pt>
                <c:pt idx="12">
                  <c:v>90</c:v>
                </c:pt>
                <c:pt idx="13">
                  <c:v>9430</c:v>
                </c:pt>
                <c:pt idx="14">
                  <c:v>108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66848056709356829"/>
          <c:y val="0"/>
          <c:w val="0.32547943935067702"/>
          <c:h val="0.99917501939282571"/>
        </c:manualLayout>
      </c:layout>
      <c:txPr>
        <a:bodyPr/>
        <a:lstStyle/>
        <a:p>
          <a:pPr rtl="0">
            <a:defRPr/>
          </a:pPr>
          <a:endParaRPr lang="ru-RU"/>
        </a:p>
      </c:txPr>
    </c:legend>
    <c:plotVisOnly val="1"/>
  </c:chart>
  <c:externalData r:id="rId2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view3D>
      <c:rotX val="30"/>
      <c:perspective val="30"/>
    </c:view3D>
    <c:plotArea>
      <c:layout>
        <c:manualLayout>
          <c:layoutTarget val="inner"/>
          <c:xMode val="edge"/>
          <c:yMode val="edge"/>
          <c:x val="6.0122568325485543E-2"/>
          <c:y val="8.5780177016633805E-2"/>
          <c:w val="0.54382203531115869"/>
          <c:h val="0.80515938562776368"/>
        </c:manualLayout>
      </c:layout>
      <c:pie3DChart>
        <c:varyColors val="1"/>
        <c:ser>
          <c:idx val="0"/>
          <c:order val="0"/>
          <c:explosion val="25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740</a:t>
                    </a:r>
                    <a:r>
                      <a:rPr lang="ru-RU"/>
                      <a:t>(1,9%)</a:t>
                    </a:r>
                    <a:endParaRPr lang="en-US"/>
                  </a:p>
                </c:rich>
              </c:tx>
              <c:showVal val="1"/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1200</a:t>
                    </a:r>
                    <a:r>
                      <a:rPr lang="ru-RU"/>
                      <a:t>(3,0%)</a:t>
                    </a:r>
                    <a:endParaRPr lang="en-US"/>
                  </a:p>
                </c:rich>
              </c:tx>
              <c:showVal val="1"/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100</a:t>
                    </a:r>
                    <a:r>
                      <a:rPr lang="ru-RU"/>
                      <a:t>(0,3%)</a:t>
                    </a:r>
                    <a:endParaRPr lang="en-US"/>
                  </a:p>
                </c:rich>
              </c:tx>
              <c:showVal val="1"/>
            </c:dLbl>
            <c:dLbl>
              <c:idx val="6"/>
              <c:tx>
                <c:rich>
                  <a:bodyPr/>
                  <a:lstStyle/>
                  <a:p>
                    <a:r>
                      <a:rPr lang="en-US"/>
                      <a:t>500</a:t>
                    </a:r>
                    <a:r>
                      <a:rPr lang="ru-RU"/>
                      <a:t>(1,3%)</a:t>
                    </a:r>
                    <a:endParaRPr lang="en-US"/>
                  </a:p>
                </c:rich>
              </c:tx>
              <c:showVal val="1"/>
            </c:dLbl>
            <c:dLbl>
              <c:idx val="7"/>
              <c:tx>
                <c:rich>
                  <a:bodyPr/>
                  <a:lstStyle/>
                  <a:p>
                    <a:r>
                      <a:rPr lang="en-US"/>
                      <a:t>10000</a:t>
                    </a:r>
                    <a:r>
                      <a:rPr lang="ru-RU"/>
                      <a:t>(25,1%)</a:t>
                    </a:r>
                    <a:endParaRPr lang="en-US"/>
                  </a:p>
                </c:rich>
              </c:tx>
              <c:showVal val="1"/>
            </c:dLbl>
            <c:dLbl>
              <c:idx val="8"/>
              <c:tx>
                <c:rich>
                  <a:bodyPr/>
                  <a:lstStyle/>
                  <a:p>
                    <a:r>
                      <a:rPr lang="en-US"/>
                      <a:t>1200</a:t>
                    </a:r>
                    <a:r>
                      <a:rPr lang="ru-RU"/>
                      <a:t>(3,0%)</a:t>
                    </a:r>
                    <a:endParaRPr lang="en-US"/>
                  </a:p>
                </c:rich>
              </c:tx>
              <c:showVal val="1"/>
            </c:dLbl>
            <c:dLbl>
              <c:idx val="9"/>
              <c:tx>
                <c:rich>
                  <a:bodyPr/>
                  <a:lstStyle/>
                  <a:p>
                    <a:r>
                      <a:rPr lang="en-US"/>
                      <a:t>2524,6</a:t>
                    </a:r>
                    <a:r>
                      <a:rPr lang="ru-RU"/>
                      <a:t>(6,3%)</a:t>
                    </a:r>
                    <a:endParaRPr lang="en-US"/>
                  </a:p>
                </c:rich>
              </c:tx>
              <c:showVal val="1"/>
            </c:dLbl>
            <c:dLbl>
              <c:idx val="10"/>
              <c:tx>
                <c:rich>
                  <a:bodyPr/>
                  <a:lstStyle/>
                  <a:p>
                    <a:r>
                      <a:rPr lang="en-US"/>
                      <a:t>1840,4</a:t>
                    </a:r>
                    <a:r>
                      <a:rPr lang="ru-RU"/>
                      <a:t>(4,6%)</a:t>
                    </a:r>
                    <a:endParaRPr lang="en-US"/>
                  </a:p>
                </c:rich>
              </c:tx>
              <c:showVal val="1"/>
            </c:dLbl>
            <c:dLbl>
              <c:idx val="11"/>
              <c:tx>
                <c:rich>
                  <a:bodyPr/>
                  <a:lstStyle/>
                  <a:p>
                    <a:r>
                      <a:rPr lang="en-US"/>
                      <a:t>11565,3</a:t>
                    </a:r>
                    <a:r>
                      <a:rPr lang="ru-RU"/>
                      <a:t>(29,0%)</a:t>
                    </a:r>
                    <a:endParaRPr lang="en-US"/>
                  </a:p>
                </c:rich>
              </c:tx>
              <c:showVal val="1"/>
            </c:dLbl>
            <c:dLbl>
              <c:idx val="12"/>
              <c:tx>
                <c:rich>
                  <a:bodyPr/>
                  <a:lstStyle/>
                  <a:p>
                    <a:r>
                      <a:rPr lang="en-US"/>
                      <a:t>90</a:t>
                    </a:r>
                    <a:r>
                      <a:rPr lang="ru-RU"/>
                      <a:t>(0,2%)</a:t>
                    </a:r>
                    <a:endParaRPr lang="en-US"/>
                  </a:p>
                </c:rich>
              </c:tx>
              <c:showVal val="1"/>
            </c:dLbl>
            <c:dLbl>
              <c:idx val="13"/>
              <c:tx>
                <c:rich>
                  <a:bodyPr/>
                  <a:lstStyle/>
                  <a:p>
                    <a:r>
                      <a:rPr lang="en-US"/>
                      <a:t>9990</a:t>
                    </a:r>
                    <a:r>
                      <a:rPr lang="ru-RU"/>
                      <a:t>(25,1%)</a:t>
                    </a:r>
                    <a:endParaRPr lang="en-US"/>
                  </a:p>
                </c:rich>
              </c:tx>
              <c:showVal val="1"/>
            </c:dLbl>
            <c:dLbl>
              <c:idx val="14"/>
              <c:tx>
                <c:rich>
                  <a:bodyPr/>
                  <a:lstStyle/>
                  <a:p>
                    <a:r>
                      <a:rPr lang="en-US"/>
                      <a:t>108</a:t>
                    </a:r>
                    <a:r>
                      <a:rPr lang="ru-RU"/>
                      <a:t>(0,3%)</a:t>
                    </a:r>
                    <a:endParaRPr lang="en-US"/>
                  </a:p>
                </c:rich>
              </c:tx>
              <c:showVal val="1"/>
            </c:dLbl>
            <c:showVal val="1"/>
            <c:showLeaderLines val="1"/>
          </c:dLbls>
          <c:cat>
            <c:strRef>
              <c:f>Лист5!$A$1:$A$15</c:f>
              <c:strCache>
                <c:ptCount val="15"/>
                <c:pt idx="0">
                  <c:v>Функционирование Правительства РФ высших органов исполнительной власти субъектов РФ, местных администраций</c:v>
                </c:pt>
                <c:pt idx="1">
                  <c:v>Судебная система</c:v>
                </c:pt>
                <c:pt idx="2">
                  <c:v>Резервные фонды</c:v>
                </c:pt>
                <c:pt idx="3">
                  <c:v>Обеспечение проведения выборов и референдумов</c:v>
                </c:pt>
                <c:pt idx="4">
                  <c:v>Другие общегосударственные вопросы</c:v>
                </c:pt>
                <c:pt idx="5">
                  <c:v>Водное хозяйство</c:v>
                </c:pt>
                <c:pt idx="6">
                  <c:v>Лесное хозяйство</c:v>
                </c:pt>
                <c:pt idx="7">
                  <c:v>Дорожное  хозяйство (дорожные фонды)</c:v>
                </c:pt>
                <c:pt idx="8">
                  <c:v>Другие вопросы в области национальной экономики</c:v>
                </c:pt>
                <c:pt idx="9">
                  <c:v>Жилищное  хозяйство</c:v>
                </c:pt>
                <c:pt idx="10">
                  <c:v>Коммунальное  хозяйство</c:v>
                </c:pt>
                <c:pt idx="11">
                  <c:v>Благоустройство</c:v>
                </c:pt>
                <c:pt idx="12">
                  <c:v>Молодежная политика</c:v>
                </c:pt>
                <c:pt idx="13">
                  <c:v>Культура, кнематография</c:v>
                </c:pt>
                <c:pt idx="14">
                  <c:v>Пенсионное обеспечеие</c:v>
                </c:pt>
              </c:strCache>
            </c:strRef>
          </c:cat>
          <c:val>
            <c:numRef>
              <c:f>Лист5!$D$1:$D$15</c:f>
              <c:numCache>
                <c:formatCode>General</c:formatCode>
                <c:ptCount val="15"/>
                <c:pt idx="0">
                  <c:v>740</c:v>
                </c:pt>
                <c:pt idx="1">
                  <c:v>0</c:v>
                </c:pt>
                <c:pt idx="2">
                  <c:v>1200</c:v>
                </c:pt>
                <c:pt idx="3">
                  <c:v>0</c:v>
                </c:pt>
                <c:pt idx="4">
                  <c:v>100</c:v>
                </c:pt>
                <c:pt idx="6">
                  <c:v>500</c:v>
                </c:pt>
                <c:pt idx="7">
                  <c:v>10000</c:v>
                </c:pt>
                <c:pt idx="8">
                  <c:v>1200</c:v>
                </c:pt>
                <c:pt idx="9">
                  <c:v>2524.6</c:v>
                </c:pt>
                <c:pt idx="10">
                  <c:v>1840.4</c:v>
                </c:pt>
                <c:pt idx="11">
                  <c:v>11565.3</c:v>
                </c:pt>
                <c:pt idx="12">
                  <c:v>90</c:v>
                </c:pt>
                <c:pt idx="13">
                  <c:v>9990</c:v>
                </c:pt>
                <c:pt idx="14">
                  <c:v>108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68328625666457099"/>
          <c:y val="1.6831111626595102E-5"/>
          <c:w val="0.31030738176794909"/>
          <c:h val="0.99996633777674659"/>
        </c:manualLayout>
      </c:layout>
      <c:txPr>
        <a:bodyPr/>
        <a:lstStyle/>
        <a:p>
          <a:pPr rtl="0">
            <a:defRPr/>
          </a:pPr>
          <a:endParaRPr lang="ru-RU"/>
        </a:p>
      </c:txPr>
    </c:legend>
    <c:plotVisOnly val="1"/>
  </c:chart>
  <c:externalData r:id="rId2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plotArea>
      <c:layout/>
      <c:doughnutChart>
        <c:varyColors val="1"/>
        <c:ser>
          <c:idx val="0"/>
          <c:order val="0"/>
          <c:explosion val="25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10000</a:t>
                    </a:r>
                    <a:r>
                      <a:rPr lang="ru-RU"/>
                      <a:t>(25,1%)</a:t>
                    </a:r>
                    <a:endParaRPr lang="en-US"/>
                  </a:p>
                </c:rich>
              </c:tx>
              <c:showVal val="1"/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1000</a:t>
                    </a:r>
                    <a:r>
                      <a:rPr lang="ru-RU"/>
                      <a:t>(2,5%)</a:t>
                    </a:r>
                    <a:endParaRPr lang="en-US"/>
                  </a:p>
                </c:rich>
              </c:tx>
              <c:showVal val="1"/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500</a:t>
                    </a:r>
                    <a:r>
                      <a:rPr lang="ru-RU"/>
                      <a:t>(1,3%)</a:t>
                    </a:r>
                    <a:endParaRPr lang="en-US"/>
                  </a:p>
                </c:rich>
              </c:tx>
              <c:showVal val="1"/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28784,4</a:t>
                    </a:r>
                    <a:r>
                      <a:rPr lang="ru-RU"/>
                      <a:t>(71,4)</a:t>
                    </a:r>
                    <a:endParaRPr lang="en-US"/>
                  </a:p>
                </c:rich>
              </c:tx>
              <c:showVal val="1"/>
            </c:dLbl>
            <c:showVal val="1"/>
            <c:showLeaderLines val="1"/>
          </c:dLbls>
          <c:cat>
            <c:strRef>
              <c:f>Лист7!$A$1:$A$4</c:f>
              <c:strCache>
                <c:ptCount val="4"/>
                <c:pt idx="0">
                  <c:v>Развитие транспортной системы </c:v>
                </c:pt>
                <c:pt idx="1">
                  <c:v>Формирование современной городской среды </c:v>
                </c:pt>
                <c:pt idx="2">
                  <c:v>Детские игровые площадки</c:v>
                </c:pt>
                <c:pt idx="3">
                  <c:v>Непрограмные мероприятия</c:v>
                </c:pt>
              </c:strCache>
            </c:strRef>
          </c:cat>
          <c:val>
            <c:numRef>
              <c:f>Лист7!$C$1:$C$4</c:f>
              <c:numCache>
                <c:formatCode>General</c:formatCode>
                <c:ptCount val="4"/>
                <c:pt idx="0">
                  <c:v>10000</c:v>
                </c:pt>
                <c:pt idx="1">
                  <c:v>1000</c:v>
                </c:pt>
                <c:pt idx="2">
                  <c:v>500</c:v>
                </c:pt>
                <c:pt idx="3">
                  <c:v>28784.400000000001</c:v>
                </c:pt>
              </c:numCache>
            </c:numRef>
          </c:val>
        </c:ser>
        <c:firstSliceAng val="0"/>
        <c:holeSize val="50"/>
      </c:doughnutChart>
    </c:plotArea>
    <c:plotVisOnly val="1"/>
  </c:chart>
  <c:externalData r:id="rId2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plotArea>
      <c:layout/>
      <c:doughnutChart>
        <c:varyColors val="1"/>
        <c:ser>
          <c:idx val="0"/>
          <c:order val="0"/>
          <c:explosion val="25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10000</a:t>
                    </a:r>
                    <a:r>
                      <a:rPr lang="ru-RU"/>
                      <a:t>(24,9%)</a:t>
                    </a:r>
                    <a:endParaRPr lang="en-US"/>
                  </a:p>
                </c:rich>
              </c:tx>
              <c:showVal val="1"/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1000</a:t>
                    </a:r>
                    <a:r>
                      <a:rPr lang="ru-RU"/>
                      <a:t>(2,5%)</a:t>
                    </a:r>
                    <a:endParaRPr lang="en-US"/>
                  </a:p>
                </c:rich>
              </c:tx>
              <c:showVal val="1"/>
            </c:dLbl>
            <c:dLbl>
              <c:idx val="2"/>
              <c:layout>
                <c:manualLayout>
                  <c:x val="5.5555555555555046E-3"/>
                  <c:y val="3.7037037037037056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500</a:t>
                    </a:r>
                    <a:r>
                      <a:rPr lang="ru-RU"/>
                      <a:t>(1,2%)</a:t>
                    </a:r>
                    <a:endParaRPr lang="en-US"/>
                  </a:p>
                </c:rich>
              </c:tx>
              <c:showVal val="1"/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28732,5</a:t>
                    </a:r>
                    <a:r>
                      <a:rPr lang="ru-RU"/>
                      <a:t>(71,4%)</a:t>
                    </a:r>
                    <a:endParaRPr lang="en-US"/>
                  </a:p>
                </c:rich>
              </c:tx>
              <c:showVal val="1"/>
            </c:dLbl>
            <c:showVal val="1"/>
            <c:showLeaderLines val="1"/>
          </c:dLbls>
          <c:cat>
            <c:strRef>
              <c:f>Лист7!$A$1:$A$4</c:f>
              <c:strCache>
                <c:ptCount val="4"/>
                <c:pt idx="0">
                  <c:v>Развитие транспортной системы </c:v>
                </c:pt>
                <c:pt idx="1">
                  <c:v>Формирование современной городской среды </c:v>
                </c:pt>
                <c:pt idx="2">
                  <c:v>Детские игровые площадки</c:v>
                </c:pt>
                <c:pt idx="3">
                  <c:v>Непрограмные мероприятия</c:v>
                </c:pt>
              </c:strCache>
            </c:strRef>
          </c:cat>
          <c:val>
            <c:numRef>
              <c:f>Лист7!$B$1:$B$4</c:f>
              <c:numCache>
                <c:formatCode>General</c:formatCode>
                <c:ptCount val="4"/>
                <c:pt idx="0">
                  <c:v>10000</c:v>
                </c:pt>
                <c:pt idx="1">
                  <c:v>1000</c:v>
                </c:pt>
                <c:pt idx="2">
                  <c:v>500</c:v>
                </c:pt>
                <c:pt idx="3">
                  <c:v>28732.5</c:v>
                </c:pt>
              </c:numCache>
            </c:numRef>
          </c:val>
        </c:ser>
        <c:ser>
          <c:idx val="1"/>
          <c:order val="1"/>
          <c:explosion val="25"/>
          <c:cat>
            <c:strRef>
              <c:f>Лист7!$A$1:$A$4</c:f>
              <c:strCache>
                <c:ptCount val="4"/>
                <c:pt idx="0">
                  <c:v>Развитие транспортной системы </c:v>
                </c:pt>
                <c:pt idx="1">
                  <c:v>Формирование современной городской среды </c:v>
                </c:pt>
                <c:pt idx="2">
                  <c:v>Детские игровые площадки</c:v>
                </c:pt>
                <c:pt idx="3">
                  <c:v>Непрограмные мероприятия</c:v>
                </c:pt>
              </c:strCache>
            </c:strRef>
          </c:cat>
          <c:val>
            <c:numRef>
              <c:f>Лист7!$C$1:$C$4</c:f>
              <c:numCache>
                <c:formatCode>General</c:formatCode>
                <c:ptCount val="4"/>
                <c:pt idx="0">
                  <c:v>10000</c:v>
                </c:pt>
                <c:pt idx="1">
                  <c:v>1000</c:v>
                </c:pt>
                <c:pt idx="2">
                  <c:v>500</c:v>
                </c:pt>
                <c:pt idx="3">
                  <c:v>28784.400000000001</c:v>
                </c:pt>
              </c:numCache>
            </c:numRef>
          </c:val>
        </c:ser>
        <c:ser>
          <c:idx val="2"/>
          <c:order val="2"/>
          <c:explosion val="25"/>
          <c:cat>
            <c:strRef>
              <c:f>Лист7!$A$1:$A$4</c:f>
              <c:strCache>
                <c:ptCount val="4"/>
                <c:pt idx="0">
                  <c:v>Развитие транспортной системы </c:v>
                </c:pt>
                <c:pt idx="1">
                  <c:v>Формирование современной городской среды </c:v>
                </c:pt>
                <c:pt idx="2">
                  <c:v>Детские игровые площадки</c:v>
                </c:pt>
                <c:pt idx="3">
                  <c:v>Непрограмные мероприятия</c:v>
                </c:pt>
              </c:strCache>
            </c:strRef>
          </c:cat>
          <c:val>
            <c:numRef>
              <c:f>Лист7!$D$1:$D$4</c:f>
              <c:numCache>
                <c:formatCode>General</c:formatCode>
                <c:ptCount val="4"/>
                <c:pt idx="0">
                  <c:v>10000</c:v>
                </c:pt>
                <c:pt idx="1">
                  <c:v>1000</c:v>
                </c:pt>
                <c:pt idx="2">
                  <c:v>500</c:v>
                </c:pt>
                <c:pt idx="3">
                  <c:v>28358.400000000001</c:v>
                </c:pt>
              </c:numCache>
            </c:numRef>
          </c:val>
        </c:ser>
        <c:firstSliceAng val="0"/>
        <c:holeSize val="50"/>
      </c:doughnutChart>
    </c:plotArea>
    <c:legend>
      <c:legendPos val="r"/>
    </c:legend>
    <c:plotVisOnly val="1"/>
  </c:chart>
  <c:externalData r:id="rId2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plotArea>
      <c:layout/>
      <c:doughnutChart>
        <c:varyColors val="1"/>
        <c:ser>
          <c:idx val="0"/>
          <c:order val="0"/>
          <c:explosion val="25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10000</a:t>
                    </a:r>
                    <a:r>
                      <a:rPr lang="ru-RU"/>
                      <a:t>(25,1%)</a:t>
                    </a:r>
                    <a:endParaRPr lang="en-US"/>
                  </a:p>
                </c:rich>
              </c:tx>
              <c:showVal val="1"/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1000</a:t>
                    </a:r>
                    <a:r>
                      <a:rPr lang="ru-RU"/>
                      <a:t>(2.5%)</a:t>
                    </a:r>
                    <a:endParaRPr lang="en-US"/>
                  </a:p>
                </c:rich>
              </c:tx>
              <c:showVal val="1"/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500</a:t>
                    </a:r>
                    <a:r>
                      <a:rPr lang="ru-RU"/>
                      <a:t>(1,3%)</a:t>
                    </a:r>
                    <a:endParaRPr lang="en-US"/>
                  </a:p>
                </c:rich>
              </c:tx>
              <c:showVal val="1"/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28358,4</a:t>
                    </a:r>
                    <a:r>
                      <a:rPr lang="ru-RU"/>
                      <a:t>(71,1%)</a:t>
                    </a:r>
                    <a:endParaRPr lang="en-US"/>
                  </a:p>
                </c:rich>
              </c:tx>
              <c:showVal val="1"/>
            </c:dLbl>
            <c:showVal val="1"/>
            <c:showLeaderLines val="1"/>
          </c:dLbls>
          <c:val>
            <c:numRef>
              <c:f>Лист7!$D$1:$D$4</c:f>
              <c:numCache>
                <c:formatCode>General</c:formatCode>
                <c:ptCount val="4"/>
                <c:pt idx="0">
                  <c:v>10000</c:v>
                </c:pt>
                <c:pt idx="1">
                  <c:v>1000</c:v>
                </c:pt>
                <c:pt idx="2">
                  <c:v>500</c:v>
                </c:pt>
                <c:pt idx="3">
                  <c:v>28358.400000000001</c:v>
                </c:pt>
              </c:numCache>
            </c:numRef>
          </c:val>
        </c:ser>
        <c:firstSliceAng val="0"/>
        <c:holeSize val="50"/>
      </c:doughnutChart>
    </c:plotArea>
    <c:plotVisOnly val="1"/>
  </c:chart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plotArea>
      <c:layout/>
      <c:doughnutChart>
        <c:varyColors val="1"/>
        <c:ser>
          <c:idx val="0"/>
          <c:order val="0"/>
          <c:explosion val="25"/>
          <c:dLbls>
            <c:dLbl>
              <c:idx val="0"/>
              <c:tx>
                <c:rich>
                  <a:bodyPr/>
                  <a:lstStyle/>
                  <a:p>
                    <a:r>
                      <a:rPr lang="en-US" smtClean="0"/>
                      <a:t>77,2</a:t>
                    </a:r>
                    <a:endParaRPr lang="en-US"/>
                  </a:p>
                </c:rich>
              </c:tx>
              <c:showVal val="1"/>
            </c:dLbl>
            <c:dLbl>
              <c:idx val="1"/>
              <c:tx>
                <c:rich>
                  <a:bodyPr/>
                  <a:lstStyle/>
                  <a:p>
                    <a:r>
                      <a:rPr lang="en-US" smtClean="0"/>
                      <a:t>1,1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tx>
                <c:rich>
                  <a:bodyPr/>
                  <a:lstStyle/>
                  <a:p>
                    <a:r>
                      <a:rPr lang="en-US" smtClean="0"/>
                      <a:t>21,7</a:t>
                    </a:r>
                    <a:endParaRPr lang="en-US"/>
                  </a:p>
                </c:rich>
              </c:tx>
              <c:showVal val="1"/>
            </c:dLbl>
            <c:showVal val="1"/>
            <c:showLeaderLines val="1"/>
          </c:dLbls>
          <c:val>
            <c:numRef>
              <c:f>Лист1!$B$8:$B$10</c:f>
              <c:numCache>
                <c:formatCode>0.00</c:formatCode>
                <c:ptCount val="3"/>
                <c:pt idx="0">
                  <c:v>77.118627683176229</c:v>
                </c:pt>
                <c:pt idx="1">
                  <c:v>1.1358638123456304</c:v>
                </c:pt>
                <c:pt idx="2">
                  <c:v>21.745508504478185</c:v>
                </c:pt>
              </c:numCache>
            </c:numRef>
          </c:val>
        </c:ser>
        <c:firstSliceAng val="0"/>
        <c:holeSize val="50"/>
      </c:doughnutChart>
    </c:plotArea>
    <c:plotVisOnly val="1"/>
  </c:chart>
  <c:externalData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plotArea>
      <c:layout/>
      <c:doughnutChart>
        <c:varyColors val="1"/>
        <c:ser>
          <c:idx val="0"/>
          <c:order val="0"/>
          <c:explosion val="25"/>
          <c:dLbls>
            <c:dLbl>
              <c:idx val="0"/>
              <c:tx>
                <c:rich>
                  <a:bodyPr/>
                  <a:lstStyle/>
                  <a:p>
                    <a:r>
                      <a:rPr lang="en-US" smtClean="0"/>
                      <a:t>77,</a:t>
                    </a:r>
                    <a:r>
                      <a:rPr lang="ru-RU" smtClean="0"/>
                      <a:t>4</a:t>
                    </a:r>
                    <a:endParaRPr lang="en-US"/>
                  </a:p>
                </c:rich>
              </c:tx>
              <c:showVal val="1"/>
            </c:dLbl>
            <c:dLbl>
              <c:idx val="1"/>
              <c:tx>
                <c:rich>
                  <a:bodyPr/>
                  <a:lstStyle/>
                  <a:p>
                    <a:r>
                      <a:rPr lang="en-US" smtClean="0"/>
                      <a:t>1,</a:t>
                    </a:r>
                    <a:r>
                      <a:rPr lang="ru-RU" smtClean="0"/>
                      <a:t>0</a:t>
                    </a:r>
                    <a:endParaRPr lang="en-US"/>
                  </a:p>
                </c:rich>
              </c:tx>
              <c:showVal val="1"/>
            </c:dLbl>
            <c:dLbl>
              <c:idx val="2"/>
              <c:tx>
                <c:rich>
                  <a:bodyPr/>
                  <a:lstStyle/>
                  <a:p>
                    <a:r>
                      <a:rPr lang="en-US" smtClean="0"/>
                      <a:t>21,</a:t>
                    </a:r>
                    <a:r>
                      <a:rPr lang="ru-RU" smtClean="0"/>
                      <a:t>6</a:t>
                    </a:r>
                    <a:endParaRPr lang="en-US"/>
                  </a:p>
                </c:rich>
              </c:tx>
              <c:showVal val="1"/>
            </c:dLbl>
            <c:showVal val="1"/>
            <c:showLeaderLines val="1"/>
          </c:dLbls>
          <c:cat>
            <c:strRef>
              <c:f>Лист1!$C$14:$C$16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Лист1!$B$14:$B$16</c:f>
              <c:numCache>
                <c:formatCode>0.00</c:formatCode>
                <c:ptCount val="3"/>
                <c:pt idx="0">
                  <c:v>77.681732677701646</c:v>
                </c:pt>
                <c:pt idx="1">
                  <c:v>1.1079104808331486</c:v>
                </c:pt>
                <c:pt idx="2">
                  <c:v>21.210356841465064</c:v>
                </c:pt>
              </c:numCache>
            </c:numRef>
          </c:val>
        </c:ser>
        <c:firstSliceAng val="0"/>
        <c:holeSize val="50"/>
      </c:doughnutChart>
    </c:plotArea>
    <c:legend>
      <c:legendPos val="r"/>
      <c:txPr>
        <a:bodyPr/>
        <a:lstStyle/>
        <a:p>
          <a:pPr rtl="0">
            <a:defRPr/>
          </a:pPr>
          <a:endParaRPr lang="ru-RU"/>
        </a:p>
      </c:txPr>
    </c:legend>
    <c:plotVisOnly val="1"/>
  </c:chart>
  <c:externalData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view3D>
      <c:rotX val="30"/>
      <c:perspective val="30"/>
    </c:view3D>
    <c:plotArea>
      <c:layout/>
      <c:pie3DChart>
        <c:varyColors val="1"/>
        <c:ser>
          <c:idx val="0"/>
          <c:order val="0"/>
          <c:explosion val="25"/>
          <c:dLbls>
            <c:dLbl>
              <c:idx val="0"/>
              <c:tx>
                <c:rich>
                  <a:bodyPr/>
                  <a:lstStyle/>
                  <a:p>
                    <a:r>
                      <a:rPr lang="ru-RU" dirty="0" smtClean="0"/>
                      <a:t>25800 (82,6%)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tx>
                <c:rich>
                  <a:bodyPr/>
                  <a:lstStyle/>
                  <a:p>
                    <a:r>
                      <a:rPr lang="ru-RU" dirty="0" smtClean="0"/>
                      <a:t>1406,5 (4,5%)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-1.8514300103630959E-2"/>
                  <c:y val="-0.10731182795698944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910(2,9%)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layout>
                <c:manualLayout>
                  <c:x val="0.52375434620488026"/>
                  <c:y val="5.017921146953405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1350(4,3%)</a:t>
                    </a:r>
                    <a:endParaRPr lang="en-US" dirty="0"/>
                  </a:p>
                </c:rich>
              </c:tx>
              <c:showVal val="1"/>
            </c:dLbl>
            <c:dLbl>
              <c:idx val="4"/>
              <c:layout>
                <c:manualLayout>
                  <c:x val="9.9389787467902113E-2"/>
                  <c:y val="2.1109660757645963E-4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1300(4,2%)</a:t>
                    </a:r>
                    <a:endParaRPr lang="en-US" dirty="0"/>
                  </a:p>
                </c:rich>
              </c:tx>
              <c:showVal val="1"/>
            </c:dLbl>
            <c:showVal val="1"/>
            <c:showLeaderLines val="1"/>
          </c:dLbls>
          <c:val>
            <c:numRef>
              <c:f>Лист2!$B$1:$B$5</c:f>
              <c:numCache>
                <c:formatCode>General</c:formatCode>
                <c:ptCount val="5"/>
                <c:pt idx="0">
                  <c:v>27000</c:v>
                </c:pt>
                <c:pt idx="1">
                  <c:v>1272.8</c:v>
                </c:pt>
                <c:pt idx="2">
                  <c:v>700</c:v>
                </c:pt>
                <c:pt idx="3">
                  <c:v>1200</c:v>
                </c:pt>
                <c:pt idx="4">
                  <c:v>1300</c:v>
                </c:pt>
              </c:numCache>
            </c:numRef>
          </c:val>
        </c:ser>
      </c:pie3DChart>
    </c:plotArea>
    <c:plotVisOnly val="1"/>
  </c:chart>
  <c:externalData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view3D>
      <c:rotX val="30"/>
      <c:perspective val="30"/>
    </c:view3D>
    <c:plotArea>
      <c:layout/>
      <c:pie3DChart>
        <c:varyColors val="1"/>
        <c:ser>
          <c:idx val="0"/>
          <c:order val="0"/>
          <c:explosion val="25"/>
          <c:dLbls>
            <c:dLbl>
              <c:idx val="0"/>
              <c:layout>
                <c:manualLayout>
                  <c:x val="-0.13270106412417298"/>
                  <c:y val="-0.34170386160293498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26420,0 </a:t>
                    </a:r>
                    <a:r>
                      <a:rPr lang="ru-RU" dirty="0"/>
                      <a:t>(</a:t>
                    </a:r>
                    <a:r>
                      <a:rPr lang="ru-RU" dirty="0" smtClean="0"/>
                      <a:t>81,7%)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tx>
                <c:rich>
                  <a:bodyPr/>
                  <a:lstStyle/>
                  <a:p>
                    <a:r>
                      <a:rPr lang="ru-RU" dirty="0" smtClean="0"/>
                      <a:t>1406,5 </a:t>
                    </a:r>
                    <a:r>
                      <a:rPr lang="ru-RU" dirty="0"/>
                      <a:t>(</a:t>
                    </a:r>
                    <a:r>
                      <a:rPr lang="ru-RU" dirty="0" smtClean="0"/>
                      <a:t>4,4%)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tx>
                <c:rich>
                  <a:bodyPr/>
                  <a:lstStyle/>
                  <a:p>
                    <a:r>
                      <a:rPr lang="ru-RU" dirty="0" smtClean="0"/>
                      <a:t>1400 (4,3%)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layout>
                <c:manualLayout>
                  <c:x val="3.6285544179182082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</a:t>
                    </a:r>
                    <a:r>
                      <a:rPr lang="ru-RU" dirty="0" smtClean="0"/>
                      <a:t>350 (4,2%)</a:t>
                    </a:r>
                    <a:endParaRPr lang="en-US" dirty="0"/>
                  </a:p>
                </c:rich>
              </c:tx>
              <c:showVal val="1"/>
            </c:dLbl>
            <c:dLbl>
              <c:idx val="4"/>
              <c:tx>
                <c:rich>
                  <a:bodyPr/>
                  <a:lstStyle/>
                  <a:p>
                    <a:r>
                      <a:rPr lang="en-US" dirty="0" smtClean="0"/>
                      <a:t>1</a:t>
                    </a:r>
                    <a:r>
                      <a:rPr lang="ru-RU" dirty="0" smtClean="0"/>
                      <a:t>300(4,0%)</a:t>
                    </a:r>
                    <a:endParaRPr lang="en-US" dirty="0"/>
                  </a:p>
                </c:rich>
              </c:tx>
              <c:showVal val="1"/>
            </c:dLbl>
            <c:showVal val="1"/>
            <c:showLeaderLines val="1"/>
          </c:dLbls>
          <c:val>
            <c:numRef>
              <c:f>Лист2!$C$1:$C$5</c:f>
              <c:numCache>
                <c:formatCode>General</c:formatCode>
                <c:ptCount val="5"/>
                <c:pt idx="0">
                  <c:v>27327.5</c:v>
                </c:pt>
                <c:pt idx="1">
                  <c:v>1272.8</c:v>
                </c:pt>
                <c:pt idx="2">
                  <c:v>790</c:v>
                </c:pt>
                <c:pt idx="3">
                  <c:v>1210</c:v>
                </c:pt>
                <c:pt idx="4">
                  <c:v>1310</c:v>
                </c:pt>
              </c:numCache>
            </c:numRef>
          </c:val>
        </c:ser>
      </c:pie3DChart>
    </c:plotArea>
    <c:plotVisOnly val="1"/>
  </c:chart>
  <c:externalData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view3D>
      <c:rotX val="30"/>
      <c:perspective val="30"/>
    </c:view3D>
    <c:plotArea>
      <c:layout/>
      <c:pie3DChart>
        <c:varyColors val="1"/>
        <c:ser>
          <c:idx val="0"/>
          <c:order val="0"/>
          <c:explosion val="25"/>
          <c:dLbls>
            <c:dLbl>
              <c:idx val="0"/>
              <c:tx>
                <c:rich>
                  <a:bodyPr/>
                  <a:lstStyle/>
                  <a:p>
                    <a:r>
                      <a:rPr lang="ru-RU" dirty="0" smtClean="0"/>
                      <a:t>26875,0(81,5%)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-8.1312335958005251E-3"/>
                  <c:y val="5.8929717118693499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1406,5(4,3%)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-7.1058617672790916E-3"/>
                  <c:y val="-2.9417833187518241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1500(4,6%)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layout>
                <c:manualLayout>
                  <c:x val="1.5592847769028877E-2"/>
                  <c:y val="-5.9136045494313227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</a:t>
                    </a:r>
                    <a:r>
                      <a:rPr lang="ru-RU" dirty="0" smtClean="0"/>
                      <a:t>380 (4,2%)</a:t>
                    </a:r>
                    <a:endParaRPr lang="en-US" dirty="0"/>
                  </a:p>
                </c:rich>
              </c:tx>
              <c:showVal val="1"/>
            </c:dLbl>
            <c:dLbl>
              <c:idx val="4"/>
              <c:layout>
                <c:manualLayout>
                  <c:x val="0.14563506124234471"/>
                  <c:y val="-7.9602289297171266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13</a:t>
                    </a:r>
                    <a:r>
                      <a:rPr lang="ru-RU" dirty="0" smtClean="0"/>
                      <a:t>50(4,1%)</a:t>
                    </a:r>
                    <a:endParaRPr lang="en-US" dirty="0"/>
                  </a:p>
                </c:rich>
              </c:tx>
              <c:showVal val="1"/>
            </c:dLbl>
            <c:showVal val="1"/>
            <c:showLeaderLines val="1"/>
          </c:dLbls>
          <c:cat>
            <c:strRef>
              <c:f>Лист2!$A$1:$A$5</c:f>
              <c:strCache>
                <c:ptCount val="5"/>
                <c:pt idx="0">
                  <c:v>Налог на доходы физических лиц</c:v>
                </c:pt>
                <c:pt idx="1">
                  <c:v>Акцизы</c:v>
                </c:pt>
                <c:pt idx="2">
                  <c:v>налог на имущество</c:v>
                </c:pt>
                <c:pt idx="3">
                  <c:v>земельный налог с организаций</c:v>
                </c:pt>
                <c:pt idx="4">
                  <c:v>земельный налог с физических лиц</c:v>
                </c:pt>
              </c:strCache>
            </c:strRef>
          </c:cat>
          <c:val>
            <c:numRef>
              <c:f>Лист2!$D$1:$D$5</c:f>
              <c:numCache>
                <c:formatCode>General</c:formatCode>
                <c:ptCount val="5"/>
                <c:pt idx="0">
                  <c:v>28346.5</c:v>
                </c:pt>
                <c:pt idx="1">
                  <c:v>1272.8</c:v>
                </c:pt>
                <c:pt idx="2">
                  <c:v>795</c:v>
                </c:pt>
                <c:pt idx="3">
                  <c:v>1220</c:v>
                </c:pt>
                <c:pt idx="4">
                  <c:v>1320</c:v>
                </c:pt>
              </c:numCache>
            </c:numRef>
          </c:val>
        </c:ser>
      </c:pie3DChart>
    </c:plotArea>
    <c:legend>
      <c:legendPos val="r"/>
      <c:txPr>
        <a:bodyPr/>
        <a:lstStyle/>
        <a:p>
          <a:pPr rtl="0">
            <a:defRPr/>
          </a:pPr>
          <a:endParaRPr lang="ru-RU"/>
        </a:p>
      </c:txPr>
    </c:legend>
    <c:plotVisOnly val="1"/>
  </c:chart>
  <c:externalData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view3D>
      <c:rotX val="30"/>
      <c:perspective val="30"/>
    </c:view3D>
    <c:plotArea>
      <c:layout/>
      <c:pie3DChart>
        <c:varyColors val="1"/>
        <c:ser>
          <c:idx val="0"/>
          <c:order val="0"/>
          <c:explosion val="25"/>
          <c:dLbls>
            <c:dLbl>
              <c:idx val="0"/>
              <c:layout>
                <c:manualLayout>
                  <c:x val="-0.18458776622387837"/>
                  <c:y val="1.8481076962153925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</a:t>
                    </a:r>
                    <a:r>
                      <a:rPr lang="ru-RU" dirty="0" smtClean="0"/>
                      <a:t>0</a:t>
                    </a:r>
                    <a:r>
                      <a:rPr lang="en-US" dirty="0" smtClean="0"/>
                      <a:t>0</a:t>
                    </a:r>
                    <a:r>
                      <a:rPr lang="ru-RU" dirty="0" smtClean="0"/>
                      <a:t>(44,4%)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250</a:t>
                    </a:r>
                    <a:r>
                      <a:rPr lang="ru-RU" dirty="0" smtClean="0"/>
                      <a:t>(55,6%)</a:t>
                    </a:r>
                    <a:endParaRPr lang="en-US" dirty="0"/>
                  </a:p>
                </c:rich>
              </c:tx>
              <c:showVal val="1"/>
            </c:dLbl>
            <c:showVal val="1"/>
            <c:showLeaderLines val="1"/>
          </c:dLbls>
          <c:cat>
            <c:strRef>
              <c:f>Лист3!$A$1:$A$2</c:f>
              <c:strCache>
                <c:ptCount val="2"/>
                <c:pt idx="0">
                  <c:v>доходы от арендной платы за земельные участки</c:v>
                </c:pt>
                <c:pt idx="1">
                  <c:v>доходы от продажи земельных участков</c:v>
                </c:pt>
              </c:strCache>
            </c:strRef>
          </c:cat>
          <c:val>
            <c:numRef>
              <c:f>Лист3!$B$1:$B$2</c:f>
              <c:numCache>
                <c:formatCode>General</c:formatCode>
                <c:ptCount val="2"/>
                <c:pt idx="0">
                  <c:v>220</c:v>
                </c:pt>
                <c:pt idx="1">
                  <c:v>250</c:v>
                </c:pt>
              </c:numCache>
            </c:numRef>
          </c:val>
        </c:ser>
      </c:pie3DChart>
    </c:plotArea>
    <c:plotVisOnly val="1"/>
  </c:chart>
  <c:externalData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view3D>
      <c:rotX val="30"/>
      <c:perspective val="30"/>
    </c:view3D>
    <c:plotArea>
      <c:layout/>
      <c:pie3DChart>
        <c:varyColors val="1"/>
        <c:ser>
          <c:idx val="0"/>
          <c:order val="0"/>
          <c:explosion val="25"/>
          <c:dLbls>
            <c:dLbl>
              <c:idx val="0"/>
              <c:layout>
                <c:manualLayout>
                  <c:x val="-0.18458776622387837"/>
                  <c:y val="1.8481076962153925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</a:t>
                    </a:r>
                    <a:r>
                      <a:rPr lang="ru-RU" dirty="0" smtClean="0"/>
                      <a:t>0</a:t>
                    </a:r>
                    <a:r>
                      <a:rPr lang="en-US" dirty="0" smtClean="0"/>
                      <a:t>0</a:t>
                    </a:r>
                    <a:r>
                      <a:rPr lang="ru-RU" dirty="0" smtClean="0"/>
                      <a:t>(44,4%)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250</a:t>
                    </a:r>
                    <a:r>
                      <a:rPr lang="ru-RU" dirty="0" smtClean="0"/>
                      <a:t>(55,6%)</a:t>
                    </a:r>
                    <a:endParaRPr lang="en-US" dirty="0"/>
                  </a:p>
                </c:rich>
              </c:tx>
              <c:showVal val="1"/>
            </c:dLbl>
            <c:showVal val="1"/>
            <c:showLeaderLines val="1"/>
          </c:dLbls>
          <c:cat>
            <c:strRef>
              <c:f>Лист3!$A$1:$A$2</c:f>
              <c:strCache>
                <c:ptCount val="2"/>
                <c:pt idx="0">
                  <c:v>доходы от арендной платы за земельные участки</c:v>
                </c:pt>
                <c:pt idx="1">
                  <c:v>доходы от продажи земельных участков</c:v>
                </c:pt>
              </c:strCache>
            </c:strRef>
          </c:cat>
          <c:val>
            <c:numRef>
              <c:f>Лист3!$B$1:$B$2</c:f>
              <c:numCache>
                <c:formatCode>General</c:formatCode>
                <c:ptCount val="2"/>
                <c:pt idx="0">
                  <c:v>220</c:v>
                </c:pt>
                <c:pt idx="1">
                  <c:v>250</c:v>
                </c:pt>
              </c:numCache>
            </c:numRef>
          </c:val>
        </c:ser>
      </c:pie3DChart>
    </c:plotArea>
    <c:plotVisOnly val="1"/>
  </c:chart>
  <c:externalData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view3D>
      <c:rotX val="30"/>
      <c:perspective val="30"/>
    </c:view3D>
    <c:plotArea>
      <c:layout/>
      <c:pie3DChart>
        <c:varyColors val="1"/>
        <c:ser>
          <c:idx val="0"/>
          <c:order val="0"/>
          <c:explosion val="25"/>
          <c:dLbls>
            <c:dLbl>
              <c:idx val="0"/>
              <c:layout>
                <c:manualLayout>
                  <c:x val="-0.18458776622387837"/>
                  <c:y val="1.8481076962153925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</a:t>
                    </a:r>
                    <a:r>
                      <a:rPr lang="ru-RU" dirty="0" smtClean="0"/>
                      <a:t>0</a:t>
                    </a:r>
                    <a:r>
                      <a:rPr lang="en-US" dirty="0" smtClean="0"/>
                      <a:t>0</a:t>
                    </a:r>
                    <a:r>
                      <a:rPr lang="ru-RU" dirty="0" smtClean="0"/>
                      <a:t>(44,4%)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250</a:t>
                    </a:r>
                    <a:r>
                      <a:rPr lang="ru-RU" dirty="0" smtClean="0"/>
                      <a:t>(55,6%)</a:t>
                    </a:r>
                    <a:endParaRPr lang="en-US" dirty="0"/>
                  </a:p>
                </c:rich>
              </c:tx>
              <c:showVal val="1"/>
            </c:dLbl>
            <c:showVal val="1"/>
            <c:showLeaderLines val="1"/>
          </c:dLbls>
          <c:cat>
            <c:strRef>
              <c:f>Лист3!$A$1:$A$2</c:f>
              <c:strCache>
                <c:ptCount val="2"/>
                <c:pt idx="0">
                  <c:v>доходы от арендной платы за земельные участки</c:v>
                </c:pt>
                <c:pt idx="1">
                  <c:v>доходы от продажи земельных участков</c:v>
                </c:pt>
              </c:strCache>
            </c:strRef>
          </c:cat>
          <c:val>
            <c:numRef>
              <c:f>Лист3!$B$1:$B$2</c:f>
              <c:numCache>
                <c:formatCode>General</c:formatCode>
                <c:ptCount val="2"/>
                <c:pt idx="0">
                  <c:v>220</c:v>
                </c:pt>
                <c:pt idx="1">
                  <c:v>250</c:v>
                </c:pt>
              </c:numCache>
            </c:numRef>
          </c:val>
        </c:ser>
      </c:pie3DChart>
    </c:plotArea>
    <c:legend>
      <c:legendPos val="r"/>
      <c:txPr>
        <a:bodyPr/>
        <a:lstStyle/>
        <a:p>
          <a:pPr rtl="0">
            <a:defRPr/>
          </a:pPr>
          <a:endParaRPr lang="ru-RU"/>
        </a:p>
      </c:txPr>
    </c:legend>
    <c:plotVisOnly val="1"/>
  </c:chart>
  <c:externalData r:id="rId2"/>
</c:chartSpace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FAB0511-D136-4FA6-BC54-4566AD66B329}" type="doc">
      <dgm:prSet loTypeId="urn:microsoft.com/office/officeart/2008/layout/VerticalCurvedList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AAC98B2-E22F-4C5E-B29D-CEB13AFFC9DD}">
      <dgm:prSet phldrT="[Текст]"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endParaRPr lang="ru-RU" sz="1600" baseline="0" dirty="0">
            <a:solidFill>
              <a:schemeClr val="tx1"/>
            </a:solidFill>
          </a:endParaRPr>
        </a:p>
      </dgm:t>
    </dgm:pt>
    <dgm:pt modelId="{07B6DA1F-9CFB-4D23-953D-F9591ABD9F3B}" type="parTrans" cxnId="{F99E76FE-6F4B-4190-BE9E-88D53138932A}">
      <dgm:prSet/>
      <dgm:spPr/>
      <dgm:t>
        <a:bodyPr/>
        <a:lstStyle/>
        <a:p>
          <a:endParaRPr lang="ru-RU"/>
        </a:p>
      </dgm:t>
    </dgm:pt>
    <dgm:pt modelId="{8B6ED9EA-22BF-429D-8E5D-88BADF5CBD3E}" type="sibTrans" cxnId="{F99E76FE-6F4B-4190-BE9E-88D53138932A}">
      <dgm:prSet/>
      <dgm:spPr/>
      <dgm:t>
        <a:bodyPr/>
        <a:lstStyle/>
        <a:p>
          <a:endParaRPr lang="ru-RU"/>
        </a:p>
      </dgm:t>
    </dgm:pt>
    <dgm:pt modelId="{41C25CEF-611B-437B-A59F-ED867A515430}">
      <dgm:prSet phldrT="[Текст]" phldr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endParaRPr lang="ru-RU" dirty="0"/>
        </a:p>
      </dgm:t>
    </dgm:pt>
    <dgm:pt modelId="{190CBF4D-0837-41E0-A3FC-195F00474E84}" type="parTrans" cxnId="{3FBD0DA3-2775-45C3-87FA-4C4857A46717}">
      <dgm:prSet/>
      <dgm:spPr/>
      <dgm:t>
        <a:bodyPr/>
        <a:lstStyle/>
        <a:p>
          <a:endParaRPr lang="ru-RU"/>
        </a:p>
      </dgm:t>
    </dgm:pt>
    <dgm:pt modelId="{3C9710B3-9700-4813-BA30-11B5B375EED5}" type="sibTrans" cxnId="{3FBD0DA3-2775-45C3-87FA-4C4857A46717}">
      <dgm:prSet/>
      <dgm:spPr/>
      <dgm:t>
        <a:bodyPr/>
        <a:lstStyle/>
        <a:p>
          <a:endParaRPr lang="ru-RU"/>
        </a:p>
      </dgm:t>
    </dgm:pt>
    <dgm:pt modelId="{B76B6343-3DA7-4273-BCFB-270C995935A6}">
      <dgm:prSet phldrT="[Текст]" phldr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endParaRPr lang="ru-RU" dirty="0"/>
        </a:p>
      </dgm:t>
    </dgm:pt>
    <dgm:pt modelId="{3165600D-52B4-4D1C-8480-4809F7F18960}" type="parTrans" cxnId="{CF7AD9C1-8C13-4577-8984-E3976CD5C3A4}">
      <dgm:prSet/>
      <dgm:spPr/>
      <dgm:t>
        <a:bodyPr/>
        <a:lstStyle/>
        <a:p>
          <a:endParaRPr lang="ru-RU"/>
        </a:p>
      </dgm:t>
    </dgm:pt>
    <dgm:pt modelId="{530BD118-F766-48B2-AFB5-58C639CE3E14}" type="sibTrans" cxnId="{CF7AD9C1-8C13-4577-8984-E3976CD5C3A4}">
      <dgm:prSet/>
      <dgm:spPr/>
      <dgm:t>
        <a:bodyPr/>
        <a:lstStyle/>
        <a:p>
          <a:endParaRPr lang="ru-RU"/>
        </a:p>
      </dgm:t>
    </dgm:pt>
    <dgm:pt modelId="{94A8AEE7-2802-49C8-A34B-A11080D4A0BE}" type="pres">
      <dgm:prSet presAssocID="{7FAB0511-D136-4FA6-BC54-4566AD66B329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FF967343-F31B-4CCD-84DD-45B2552AEA0B}" type="pres">
      <dgm:prSet presAssocID="{7FAB0511-D136-4FA6-BC54-4566AD66B329}" presName="Name1" presStyleCnt="0"/>
      <dgm:spPr/>
    </dgm:pt>
    <dgm:pt modelId="{1ABE2C2F-CA6B-43AB-9047-20A23C900DDE}" type="pres">
      <dgm:prSet presAssocID="{7FAB0511-D136-4FA6-BC54-4566AD66B329}" presName="cycle" presStyleCnt="0"/>
      <dgm:spPr/>
    </dgm:pt>
    <dgm:pt modelId="{BCFD9044-ADCD-4FFE-AFF1-9187D7764AAB}" type="pres">
      <dgm:prSet presAssocID="{7FAB0511-D136-4FA6-BC54-4566AD66B329}" presName="srcNode" presStyleLbl="node1" presStyleIdx="0" presStyleCnt="3"/>
      <dgm:spPr/>
    </dgm:pt>
    <dgm:pt modelId="{A995BEE2-2F0D-43DD-9F69-0CBE524990AE}" type="pres">
      <dgm:prSet presAssocID="{7FAB0511-D136-4FA6-BC54-4566AD66B329}" presName="conn" presStyleLbl="parChTrans1D2" presStyleIdx="0" presStyleCnt="1"/>
      <dgm:spPr/>
      <dgm:t>
        <a:bodyPr/>
        <a:lstStyle/>
        <a:p>
          <a:endParaRPr lang="ru-RU"/>
        </a:p>
      </dgm:t>
    </dgm:pt>
    <dgm:pt modelId="{5CE173F5-A1A6-432A-AAD5-7BCAC144603E}" type="pres">
      <dgm:prSet presAssocID="{7FAB0511-D136-4FA6-BC54-4566AD66B329}" presName="extraNode" presStyleLbl="node1" presStyleIdx="0" presStyleCnt="3"/>
      <dgm:spPr/>
    </dgm:pt>
    <dgm:pt modelId="{74F1D8BA-BA59-457A-8CD0-85CC2DE172D6}" type="pres">
      <dgm:prSet presAssocID="{7FAB0511-D136-4FA6-BC54-4566AD66B329}" presName="dstNode" presStyleLbl="node1" presStyleIdx="0" presStyleCnt="3"/>
      <dgm:spPr/>
    </dgm:pt>
    <dgm:pt modelId="{207349D8-81F0-4A8B-87D7-D88ECD6D4680}" type="pres">
      <dgm:prSet presAssocID="{4AAC98B2-E22F-4C5E-B29D-CEB13AFFC9DD}" presName="text_1" presStyleLbl="node1" presStyleIdx="0" presStyleCnt="3" custScaleY="1501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629D16-4DC9-4147-AE64-EC491A9B4338}" type="pres">
      <dgm:prSet presAssocID="{4AAC98B2-E22F-4C5E-B29D-CEB13AFFC9DD}" presName="accent_1" presStyleCnt="0"/>
      <dgm:spPr/>
    </dgm:pt>
    <dgm:pt modelId="{41ECBF4F-B492-497D-8CD7-003E67329311}" type="pres">
      <dgm:prSet presAssocID="{4AAC98B2-E22F-4C5E-B29D-CEB13AFFC9DD}" presName="accentRepeatNode" presStyleLbl="solidFgAcc1" presStyleIdx="0" presStyleCnt="3" custScaleX="68420" custScaleY="81571"/>
      <dgm:spPr/>
    </dgm:pt>
    <dgm:pt modelId="{9B16200A-4929-4194-AA9E-3CABB7435619}" type="pres">
      <dgm:prSet presAssocID="{41C25CEF-611B-437B-A59F-ED867A515430}" presName="text_2" presStyleLbl="node1" presStyleIdx="1" presStyleCnt="3" custScaleY="1358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E3D20A-70C9-45E8-9C5E-E43F40A2ABFA}" type="pres">
      <dgm:prSet presAssocID="{41C25CEF-611B-437B-A59F-ED867A515430}" presName="accent_2" presStyleCnt="0"/>
      <dgm:spPr/>
    </dgm:pt>
    <dgm:pt modelId="{59EE4CF0-1400-48FF-A7F9-F89B802617C8}" type="pres">
      <dgm:prSet presAssocID="{41C25CEF-611B-437B-A59F-ED867A515430}" presName="accentRepeatNode" presStyleLbl="solidFgAcc1" presStyleIdx="1" presStyleCnt="3" custScaleX="66280" custScaleY="86286"/>
      <dgm:spPr/>
    </dgm:pt>
    <dgm:pt modelId="{9FE8F69E-9DA3-4672-AA56-7CFEFFD180D9}" type="pres">
      <dgm:prSet presAssocID="{B76B6343-3DA7-4273-BCFB-270C995935A6}" presName="text_3" presStyleLbl="node1" presStyleIdx="2" presStyleCnt="3" custScaleY="1277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C2E94C-8F05-4AA5-A363-E17087EA49D9}" type="pres">
      <dgm:prSet presAssocID="{B76B6343-3DA7-4273-BCFB-270C995935A6}" presName="accent_3" presStyleCnt="0"/>
      <dgm:spPr/>
    </dgm:pt>
    <dgm:pt modelId="{1C1DCB2A-8663-44C6-ACF5-6F1D2FAFF44F}" type="pres">
      <dgm:prSet presAssocID="{B76B6343-3DA7-4273-BCFB-270C995935A6}" presName="accentRepeatNode" presStyleLbl="solidFgAcc1" presStyleIdx="2" presStyleCnt="3" custScaleX="68420" custScaleY="87446"/>
      <dgm:spPr/>
    </dgm:pt>
  </dgm:ptLst>
  <dgm:cxnLst>
    <dgm:cxn modelId="{61E753CF-D435-4164-B6A9-30B604B834A3}" type="presOf" srcId="{7FAB0511-D136-4FA6-BC54-4566AD66B329}" destId="{94A8AEE7-2802-49C8-A34B-A11080D4A0BE}" srcOrd="0" destOrd="0" presId="urn:microsoft.com/office/officeart/2008/layout/VerticalCurvedList"/>
    <dgm:cxn modelId="{D58C4B6C-C3AA-48B9-88C0-675F466D8963}" type="presOf" srcId="{41C25CEF-611B-437B-A59F-ED867A515430}" destId="{9B16200A-4929-4194-AA9E-3CABB7435619}" srcOrd="0" destOrd="0" presId="urn:microsoft.com/office/officeart/2008/layout/VerticalCurvedList"/>
    <dgm:cxn modelId="{CF7AD9C1-8C13-4577-8984-E3976CD5C3A4}" srcId="{7FAB0511-D136-4FA6-BC54-4566AD66B329}" destId="{B76B6343-3DA7-4273-BCFB-270C995935A6}" srcOrd="2" destOrd="0" parTransId="{3165600D-52B4-4D1C-8480-4809F7F18960}" sibTransId="{530BD118-F766-48B2-AFB5-58C639CE3E14}"/>
    <dgm:cxn modelId="{F99E76FE-6F4B-4190-BE9E-88D53138932A}" srcId="{7FAB0511-D136-4FA6-BC54-4566AD66B329}" destId="{4AAC98B2-E22F-4C5E-B29D-CEB13AFFC9DD}" srcOrd="0" destOrd="0" parTransId="{07B6DA1F-9CFB-4D23-953D-F9591ABD9F3B}" sibTransId="{8B6ED9EA-22BF-429D-8E5D-88BADF5CBD3E}"/>
    <dgm:cxn modelId="{EBAA312C-9ACE-475D-84BD-08E2A4A15A8F}" type="presOf" srcId="{B76B6343-3DA7-4273-BCFB-270C995935A6}" destId="{9FE8F69E-9DA3-4672-AA56-7CFEFFD180D9}" srcOrd="0" destOrd="0" presId="urn:microsoft.com/office/officeart/2008/layout/VerticalCurvedList"/>
    <dgm:cxn modelId="{3FBD0DA3-2775-45C3-87FA-4C4857A46717}" srcId="{7FAB0511-D136-4FA6-BC54-4566AD66B329}" destId="{41C25CEF-611B-437B-A59F-ED867A515430}" srcOrd="1" destOrd="0" parTransId="{190CBF4D-0837-41E0-A3FC-195F00474E84}" sibTransId="{3C9710B3-9700-4813-BA30-11B5B375EED5}"/>
    <dgm:cxn modelId="{886A9772-DEFB-4EEC-B4D9-A5DEE4F475C5}" type="presOf" srcId="{8B6ED9EA-22BF-429D-8E5D-88BADF5CBD3E}" destId="{A995BEE2-2F0D-43DD-9F69-0CBE524990AE}" srcOrd="0" destOrd="0" presId="urn:microsoft.com/office/officeart/2008/layout/VerticalCurvedList"/>
    <dgm:cxn modelId="{FF004B9C-3DE0-4667-89DE-1CB270F04778}" type="presOf" srcId="{4AAC98B2-E22F-4C5E-B29D-CEB13AFFC9DD}" destId="{207349D8-81F0-4A8B-87D7-D88ECD6D4680}" srcOrd="0" destOrd="0" presId="urn:microsoft.com/office/officeart/2008/layout/VerticalCurvedList"/>
    <dgm:cxn modelId="{3C9854BA-230C-4C8A-BAE8-5C65F253696B}" type="presParOf" srcId="{94A8AEE7-2802-49C8-A34B-A11080D4A0BE}" destId="{FF967343-F31B-4CCD-84DD-45B2552AEA0B}" srcOrd="0" destOrd="0" presId="urn:microsoft.com/office/officeart/2008/layout/VerticalCurvedList"/>
    <dgm:cxn modelId="{D92E658F-6BE3-4D9F-8955-F8BF5EDD9730}" type="presParOf" srcId="{FF967343-F31B-4CCD-84DD-45B2552AEA0B}" destId="{1ABE2C2F-CA6B-43AB-9047-20A23C900DDE}" srcOrd="0" destOrd="0" presId="urn:microsoft.com/office/officeart/2008/layout/VerticalCurvedList"/>
    <dgm:cxn modelId="{1D262644-DE25-4CF9-8A87-34106A6E66D5}" type="presParOf" srcId="{1ABE2C2F-CA6B-43AB-9047-20A23C900DDE}" destId="{BCFD9044-ADCD-4FFE-AFF1-9187D7764AAB}" srcOrd="0" destOrd="0" presId="urn:microsoft.com/office/officeart/2008/layout/VerticalCurvedList"/>
    <dgm:cxn modelId="{07C636D5-5CA5-4DC0-A853-8A93425D789E}" type="presParOf" srcId="{1ABE2C2F-CA6B-43AB-9047-20A23C900DDE}" destId="{A995BEE2-2F0D-43DD-9F69-0CBE524990AE}" srcOrd="1" destOrd="0" presId="urn:microsoft.com/office/officeart/2008/layout/VerticalCurvedList"/>
    <dgm:cxn modelId="{0EBC9CA2-53DC-4DA9-8BDC-79F494C3E1D9}" type="presParOf" srcId="{1ABE2C2F-CA6B-43AB-9047-20A23C900DDE}" destId="{5CE173F5-A1A6-432A-AAD5-7BCAC144603E}" srcOrd="2" destOrd="0" presId="urn:microsoft.com/office/officeart/2008/layout/VerticalCurvedList"/>
    <dgm:cxn modelId="{30993421-E203-4B93-AF67-32D58A475AE8}" type="presParOf" srcId="{1ABE2C2F-CA6B-43AB-9047-20A23C900DDE}" destId="{74F1D8BA-BA59-457A-8CD0-85CC2DE172D6}" srcOrd="3" destOrd="0" presId="urn:microsoft.com/office/officeart/2008/layout/VerticalCurvedList"/>
    <dgm:cxn modelId="{48D2EAD4-67B1-4E06-BF09-9EB412AD3AFA}" type="presParOf" srcId="{FF967343-F31B-4CCD-84DD-45B2552AEA0B}" destId="{207349D8-81F0-4A8B-87D7-D88ECD6D4680}" srcOrd="1" destOrd="0" presId="urn:microsoft.com/office/officeart/2008/layout/VerticalCurvedList"/>
    <dgm:cxn modelId="{40FA8427-BF2C-4A52-B932-49901B5CD21F}" type="presParOf" srcId="{FF967343-F31B-4CCD-84DD-45B2552AEA0B}" destId="{E0629D16-4DC9-4147-AE64-EC491A9B4338}" srcOrd="2" destOrd="0" presId="urn:microsoft.com/office/officeart/2008/layout/VerticalCurvedList"/>
    <dgm:cxn modelId="{FABBF04F-5FAD-4165-A83E-DE3867D47AE6}" type="presParOf" srcId="{E0629D16-4DC9-4147-AE64-EC491A9B4338}" destId="{41ECBF4F-B492-497D-8CD7-003E67329311}" srcOrd="0" destOrd="0" presId="urn:microsoft.com/office/officeart/2008/layout/VerticalCurvedList"/>
    <dgm:cxn modelId="{6F001F6A-56A2-442D-94BE-E03E20DD36C4}" type="presParOf" srcId="{FF967343-F31B-4CCD-84DD-45B2552AEA0B}" destId="{9B16200A-4929-4194-AA9E-3CABB7435619}" srcOrd="3" destOrd="0" presId="urn:microsoft.com/office/officeart/2008/layout/VerticalCurvedList"/>
    <dgm:cxn modelId="{8DB0C3C5-82C3-41BC-AA91-CC5DE2EA463C}" type="presParOf" srcId="{FF967343-F31B-4CCD-84DD-45B2552AEA0B}" destId="{2EE3D20A-70C9-45E8-9C5E-E43F40A2ABFA}" srcOrd="4" destOrd="0" presId="urn:microsoft.com/office/officeart/2008/layout/VerticalCurvedList"/>
    <dgm:cxn modelId="{69899219-53FD-4814-BCA0-1B965EBC0A37}" type="presParOf" srcId="{2EE3D20A-70C9-45E8-9C5E-E43F40A2ABFA}" destId="{59EE4CF0-1400-48FF-A7F9-F89B802617C8}" srcOrd="0" destOrd="0" presId="urn:microsoft.com/office/officeart/2008/layout/VerticalCurvedList"/>
    <dgm:cxn modelId="{8E91B097-2F21-42F1-A57D-ED27D4F20E74}" type="presParOf" srcId="{FF967343-F31B-4CCD-84DD-45B2552AEA0B}" destId="{9FE8F69E-9DA3-4672-AA56-7CFEFFD180D9}" srcOrd="5" destOrd="0" presId="urn:microsoft.com/office/officeart/2008/layout/VerticalCurvedList"/>
    <dgm:cxn modelId="{96369D79-1BBD-4488-BBFA-65B749BA1B7C}" type="presParOf" srcId="{FF967343-F31B-4CCD-84DD-45B2552AEA0B}" destId="{F4C2E94C-8F05-4AA5-A363-E17087EA49D9}" srcOrd="6" destOrd="0" presId="urn:microsoft.com/office/officeart/2008/layout/VerticalCurvedList"/>
    <dgm:cxn modelId="{E770123D-FC93-44D8-A33E-44AB1EC6DCD5}" type="presParOf" srcId="{F4C2E94C-8F05-4AA5-A363-E17087EA49D9}" destId="{1C1DCB2A-8663-44C6-ACF5-6F1D2FAFF44F}" srcOrd="0" destOrd="0" presId="urn:microsoft.com/office/officeart/2008/layout/VerticalCurvedList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11002F8-133B-4ACD-B9B1-06D28C2CB982}" type="datetimeFigureOut">
              <a:rPr lang="ru-RU"/>
              <a:pPr>
                <a:defRPr/>
              </a:pPr>
              <a:t>23.12.2019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49B6DD9-86C6-49E8-89E5-71382DE93C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7C7B490-3112-4B78-9C32-E2F9FF87D966}" type="slidenum">
              <a:rPr lang="ru-RU" smtClean="0"/>
              <a:pPr/>
              <a:t>3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ru-RU" smtClean="0"/>
          </a:p>
        </p:txBody>
      </p:sp>
      <p:sp>
        <p:nvSpPr>
          <p:cNvPr id="3789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7D722AC-217B-46D3-9568-9384CA8FD66F}" type="slidenum">
              <a:rPr lang="ru-RU" smtClean="0"/>
              <a:pPr/>
              <a:t>15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BCA34C2-8EBE-4325-B397-AD98AF3B0BA4}" type="datetimeFigureOut">
              <a:rPr lang="ru-RU" smtClean="0"/>
              <a:pPr>
                <a:defRPr/>
              </a:pPr>
              <a:t>23.12.2019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478887-957D-4734-826E-8406FA2CE53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4A4114E-C3D3-4CB7-B6BB-BD111F48D463}" type="datetimeFigureOut">
              <a:rPr lang="ru-RU" smtClean="0"/>
              <a:pPr>
                <a:defRPr/>
              </a:pPr>
              <a:t>23.12.2019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F72F79-2DC9-4F45-98E8-C869FEFA712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DF0B65-18FF-474E-961F-4DE5CC9FA3E7}" type="datetimeFigureOut">
              <a:rPr lang="ru-RU" smtClean="0"/>
              <a:pPr>
                <a:defRPr/>
              </a:pPr>
              <a:t>23.12.2019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5C3788-1D93-4CE1-8A16-412E9036EC0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10178D8-A9BD-4E56-881E-4AC1E2AC3D7B}" type="datetimeFigureOut">
              <a:rPr lang="ru-RU" smtClean="0"/>
              <a:pPr>
                <a:defRPr/>
              </a:pPr>
              <a:t>23.12.2019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2C03D8-A218-4F5E-92F0-3169B2BA75B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C2FD8F2-82BC-44A7-A035-C0A44B5AFD84}" type="datetimeFigureOut">
              <a:rPr lang="ru-RU" smtClean="0"/>
              <a:pPr>
                <a:defRPr/>
              </a:pPr>
              <a:t>23.12.2019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79264C-5A8D-4CFC-BF8F-21451589E74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771CD76-2A71-4463-A793-99CA8E8A9EC1}" type="datetimeFigureOut">
              <a:rPr lang="ru-RU" smtClean="0"/>
              <a:pPr>
                <a:defRPr/>
              </a:pPr>
              <a:t>23.12.2019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35CCA7-F742-4442-BF43-8E6FE6F17F0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D2A3261-D663-4F91-B4D0-4D6B4881F8C4}" type="datetimeFigureOut">
              <a:rPr lang="ru-RU" smtClean="0"/>
              <a:pPr>
                <a:defRPr/>
              </a:pPr>
              <a:t>23.12.2019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DB9E61-AA50-40A9-A902-393EBCF285B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DD0E96-464F-4770-ABCB-68D470398CB4}" type="datetimeFigureOut">
              <a:rPr lang="ru-RU" smtClean="0"/>
              <a:pPr>
                <a:defRPr/>
              </a:pPr>
              <a:t>23.12.2019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AF8DA5-C2F1-48A6-80D8-6199A574B43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5EC6590-1471-4869-9A16-0C1585B6D83C}" type="datetimeFigureOut">
              <a:rPr lang="ru-RU" smtClean="0"/>
              <a:pPr>
                <a:defRPr/>
              </a:pPr>
              <a:t>23.12.2019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113830-24F3-4AEA-B63D-319C8D275C1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3048DC4-A34A-46FE-93F9-0AFB9832A7CA}" type="datetimeFigureOut">
              <a:rPr lang="ru-RU" smtClean="0"/>
              <a:pPr>
                <a:defRPr/>
              </a:pPr>
              <a:t>23.12.2019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B49555-E26F-4381-98A6-A8481EB2481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77EEC0-0101-49B9-825D-779277E4EC27}" type="datetimeFigureOut">
              <a:rPr lang="ru-RU" smtClean="0"/>
              <a:pPr>
                <a:defRPr/>
              </a:pPr>
              <a:t>23.12.2019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CF33F04B-F19A-4C11-B523-6011D4193AE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2035302B-22F0-47E8-8CCB-AC5C274AAAB2}" type="datetimeFigureOut">
              <a:rPr lang="ru-RU" smtClean="0"/>
              <a:pPr>
                <a:defRPr/>
              </a:pPr>
              <a:t>23.12.2019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50DBD7BA-DD51-4552-8ACC-902DED6E264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chart" Target="../charts/char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1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lezhnevo.ru/" TargetMode="External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hyperlink" Target="mailto:lejnevo_rfo@mail.ru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http://turizm37.ru/files/place/photos/118/1_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1"/>
          <p:cNvSpPr>
            <a:spLocks noChangeArrowheads="1"/>
          </p:cNvSpPr>
          <p:nvPr/>
        </p:nvSpPr>
        <p:spPr bwMode="auto">
          <a:xfrm>
            <a:off x="1142976" y="0"/>
            <a:ext cx="7200900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БЮДЖЕТ    ДЛЯ   ГРАЖДАН </a:t>
            </a:r>
          </a:p>
          <a:p>
            <a:pPr algn="ctr"/>
            <a:r>
              <a:rPr lang="ru-RU" altLang="ru-RU" sz="2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 проекту Решения Совета </a:t>
            </a:r>
            <a:r>
              <a:rPr lang="ru-RU" altLang="ru-RU" sz="24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Лежневского</a:t>
            </a:r>
            <a:r>
              <a:rPr lang="ru-RU" altLang="ru-RU" sz="2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городского поселения «О бюджете </a:t>
            </a:r>
            <a:r>
              <a:rPr lang="ru-RU" altLang="ru-RU" sz="24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Лежневского</a:t>
            </a:r>
            <a:r>
              <a:rPr lang="ru-RU" altLang="ru-RU" sz="2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городского поселения на </a:t>
            </a:r>
            <a:r>
              <a:rPr lang="ru-RU" alt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2020 </a:t>
            </a:r>
            <a:r>
              <a:rPr lang="ru-RU" altLang="ru-RU" sz="2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год и на плановый период </a:t>
            </a:r>
            <a:r>
              <a:rPr lang="ru-RU" alt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2021 </a:t>
            </a:r>
            <a:r>
              <a:rPr lang="ru-RU" altLang="ru-RU" sz="2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alt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altLang="ru-RU" sz="2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годов»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285720" y="-214338"/>
            <a:ext cx="8229600" cy="828675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>Прогноз социально-экономического развития </a:t>
            </a:r>
            <a:r>
              <a:rPr lang="ru-RU" altLang="ru-RU" sz="1800" b="1" dirty="0" err="1" smtClean="0">
                <a:latin typeface="Times New Roman" pitchFamily="18" charset="0"/>
                <a:cs typeface="Times New Roman" pitchFamily="18" charset="0"/>
              </a:rPr>
              <a:t>Лежневского</a:t>
            </a:r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> городского поселения  на 2020 год и на плановый период 2021 и 2022 годов</a:t>
            </a:r>
          </a:p>
        </p:txBody>
      </p:sp>
      <p:sp>
        <p:nvSpPr>
          <p:cNvPr id="18435" name="TextBox 3"/>
          <p:cNvSpPr txBox="1">
            <a:spLocks noChangeArrowheads="1"/>
          </p:cNvSpPr>
          <p:nvPr/>
        </p:nvSpPr>
        <p:spPr bwMode="auto">
          <a:xfrm>
            <a:off x="0" y="642918"/>
            <a:ext cx="903605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altLang="ru-RU" sz="1400" b="1" dirty="0">
                <a:latin typeface="Times New Roman" pitchFamily="18" charset="0"/>
                <a:cs typeface="Times New Roman" pitchFamily="18" charset="0"/>
              </a:rPr>
              <a:t>Прогноз социально-экономического развития </a:t>
            </a: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– научно обоснованная гипотеза о вероятном будущем состоянии экономической системы и экономических объектов и характеризующие это состояние показатели. Разработку, составление прогнозов называют прогнозированием.</a:t>
            </a:r>
          </a:p>
        </p:txBody>
      </p:sp>
      <p:pic>
        <p:nvPicPr>
          <p:cNvPr id="18436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571612"/>
            <a:ext cx="228600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Рисунок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3174" y="1571612"/>
            <a:ext cx="2071687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8" name="TextBox 6"/>
          <p:cNvSpPr txBox="1">
            <a:spLocks noChangeArrowheads="1"/>
          </p:cNvSpPr>
          <p:nvPr/>
        </p:nvSpPr>
        <p:spPr bwMode="auto">
          <a:xfrm>
            <a:off x="-142908" y="1285860"/>
            <a:ext cx="65722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400" b="1" dirty="0">
                <a:latin typeface="Times New Roman" pitchFamily="18" charset="0"/>
                <a:cs typeface="Times New Roman" pitchFamily="18" charset="0"/>
              </a:rPr>
              <a:t>Экономические показатели:</a:t>
            </a:r>
          </a:p>
        </p:txBody>
      </p:sp>
      <p:pic>
        <p:nvPicPr>
          <p:cNvPr id="18440" name="Рисунок 1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4143380"/>
            <a:ext cx="2249488" cy="180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1" name="TextBox 12"/>
          <p:cNvSpPr txBox="1">
            <a:spLocks noChangeArrowheads="1"/>
          </p:cNvSpPr>
          <p:nvPr/>
        </p:nvSpPr>
        <p:spPr bwMode="auto">
          <a:xfrm>
            <a:off x="0" y="3143248"/>
            <a:ext cx="278605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Оборот розничной торговли</a:t>
            </a:r>
          </a:p>
          <a:p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(млн.руб. в ценах соответствующих лет)</a:t>
            </a:r>
          </a:p>
        </p:txBody>
      </p:sp>
      <p:pic>
        <p:nvPicPr>
          <p:cNvPr id="18442" name="Рисунок 1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15074" y="3214686"/>
            <a:ext cx="2562728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3" name="TextBox 15"/>
          <p:cNvSpPr txBox="1">
            <a:spLocks noChangeArrowheads="1"/>
          </p:cNvSpPr>
          <p:nvPr/>
        </p:nvSpPr>
        <p:spPr bwMode="auto">
          <a:xfrm>
            <a:off x="5929322" y="2357430"/>
            <a:ext cx="409098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Заработная плата </a:t>
            </a: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(млн.руб.)</a:t>
            </a:r>
          </a:p>
        </p:txBody>
      </p:sp>
      <p:sp>
        <p:nvSpPr>
          <p:cNvPr id="18444" name="TextBox 6"/>
          <p:cNvSpPr txBox="1">
            <a:spLocks noChangeArrowheads="1"/>
          </p:cNvSpPr>
          <p:nvPr/>
        </p:nvSpPr>
        <p:spPr bwMode="auto">
          <a:xfrm>
            <a:off x="4000496" y="1285860"/>
            <a:ext cx="4429156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Промышленное производство</a:t>
            </a:r>
          </a:p>
          <a:p>
            <a:pPr algn="ctr"/>
            <a:r>
              <a:rPr lang="ru-RU" altLang="ru-RU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(% к предыдущему году в сопоставимых ценах)</a:t>
            </a:r>
          </a:p>
          <a:p>
            <a:pPr algn="ctr"/>
            <a:endParaRPr lang="ru-RU" alt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5286380" y="1714488"/>
          <a:ext cx="2714644" cy="64294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678661"/>
                <a:gridCol w="678661"/>
                <a:gridCol w="678661"/>
                <a:gridCol w="678661"/>
              </a:tblGrid>
              <a:tr h="321471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2019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2020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2021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2022</a:t>
                      </a:r>
                      <a:endParaRPr lang="ru-RU" sz="1000" dirty="0"/>
                    </a:p>
                  </a:txBody>
                  <a:tcPr/>
                </a:tc>
              </a:tr>
              <a:tr h="321471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102,42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100,0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100,16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100,34</a:t>
                      </a:r>
                      <a:endParaRPr lang="ru-RU" sz="10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0" y="3571876"/>
          <a:ext cx="2714644" cy="500066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678661"/>
                <a:gridCol w="678661"/>
                <a:gridCol w="678661"/>
                <a:gridCol w="678661"/>
              </a:tblGrid>
              <a:tr h="250033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2019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2020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2021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2022</a:t>
                      </a:r>
                      <a:endParaRPr lang="ru-RU" sz="1000" dirty="0"/>
                    </a:p>
                  </a:txBody>
                  <a:tcPr/>
                </a:tc>
              </a:tr>
              <a:tr h="250033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780,24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803,64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831,77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867,54</a:t>
                      </a:r>
                      <a:endParaRPr lang="ru-RU" sz="10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6" name="Таблица 15"/>
          <p:cNvGraphicFramePr>
            <a:graphicFrameLocks noGrp="1"/>
          </p:cNvGraphicFramePr>
          <p:nvPr/>
        </p:nvGraphicFramePr>
        <p:xfrm>
          <a:off x="6215074" y="2643182"/>
          <a:ext cx="2714644" cy="500066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678661"/>
                <a:gridCol w="678661"/>
                <a:gridCol w="678661"/>
                <a:gridCol w="678661"/>
              </a:tblGrid>
              <a:tr h="250033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2019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2020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2021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2022</a:t>
                      </a:r>
                      <a:endParaRPr lang="ru-RU" sz="1000" dirty="0"/>
                    </a:p>
                  </a:txBody>
                  <a:tcPr/>
                </a:tc>
              </a:tr>
              <a:tr h="250033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517,95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595,46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619,86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645,26</a:t>
                      </a:r>
                      <a:endParaRPr lang="ru-RU" sz="1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7" name="TextBox 12"/>
          <p:cNvSpPr txBox="1">
            <a:spLocks noChangeArrowheads="1"/>
          </p:cNvSpPr>
          <p:nvPr/>
        </p:nvSpPr>
        <p:spPr bwMode="auto">
          <a:xfrm>
            <a:off x="3000364" y="3214686"/>
            <a:ext cx="5286412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altLang="ru-RU" sz="1200" b="1" dirty="0" smtClean="0">
                <a:latin typeface="Times New Roman" pitchFamily="18" charset="0"/>
                <a:cs typeface="Times New Roman" pitchFamily="18" charset="0"/>
              </a:rPr>
              <a:t>Объем платных услуг населению </a:t>
            </a:r>
            <a:r>
              <a:rPr lang="ru-RU" altLang="ru-RU" sz="1000" b="1" dirty="0" smtClean="0">
                <a:latin typeface="Times New Roman" pitchFamily="18" charset="0"/>
                <a:cs typeface="Times New Roman" pitchFamily="18" charset="0"/>
              </a:rPr>
              <a:t>(млн.руб. в ценах соответствующих лет)</a:t>
            </a:r>
          </a:p>
          <a:p>
            <a:endParaRPr lang="ru-RU" altLang="ru-RU" sz="10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/>
        </p:nvGraphicFramePr>
        <p:xfrm>
          <a:off x="3000364" y="3500438"/>
          <a:ext cx="2714644" cy="500066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678661"/>
                <a:gridCol w="678661"/>
                <a:gridCol w="678661"/>
                <a:gridCol w="678661"/>
              </a:tblGrid>
              <a:tr h="250033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2019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2020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2021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2022</a:t>
                      </a:r>
                      <a:endParaRPr lang="ru-RU" sz="1000" dirty="0"/>
                    </a:p>
                  </a:txBody>
                  <a:tcPr/>
                </a:tc>
              </a:tr>
              <a:tr h="250033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78,43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81,17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84,58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87,88</a:t>
                      </a:r>
                      <a:endParaRPr lang="ru-RU" sz="10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484" name="Picture 4" descr="https://estalsch21.edumsko.ru/uploads/3000/2377/section/140804/uslugi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00364" y="4071942"/>
            <a:ext cx="2214578" cy="1939970"/>
          </a:xfrm>
          <a:prstGeom prst="rect">
            <a:avLst/>
          </a:prstGeom>
          <a:noFill/>
        </p:spPr>
      </p:pic>
      <p:sp>
        <p:nvSpPr>
          <p:cNvPr id="20" name="TextBox 12"/>
          <p:cNvSpPr txBox="1">
            <a:spLocks noChangeArrowheads="1"/>
          </p:cNvSpPr>
          <p:nvPr/>
        </p:nvSpPr>
        <p:spPr bwMode="auto">
          <a:xfrm>
            <a:off x="5643570" y="4572008"/>
            <a:ext cx="385765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altLang="ru-RU" sz="1200" b="1" dirty="0" smtClean="0">
                <a:latin typeface="Times New Roman" pitchFamily="18" charset="0"/>
                <a:cs typeface="Times New Roman" pitchFamily="18" charset="0"/>
              </a:rPr>
              <a:t>Инвестиции в основной капитал </a:t>
            </a:r>
            <a:r>
              <a:rPr lang="ru-RU" altLang="ru-RU" sz="1000" b="1" dirty="0" smtClean="0">
                <a:latin typeface="Times New Roman" pitchFamily="18" charset="0"/>
                <a:cs typeface="Times New Roman" pitchFamily="18" charset="0"/>
              </a:rPr>
              <a:t>(млн.руб. в ценах соответствующих лет)</a:t>
            </a:r>
          </a:p>
          <a:p>
            <a:endParaRPr lang="ru-RU" altLang="ru-RU" sz="10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1" name="Таблица 20"/>
          <p:cNvGraphicFramePr>
            <a:graphicFrameLocks noGrp="1"/>
          </p:cNvGraphicFramePr>
          <p:nvPr/>
        </p:nvGraphicFramePr>
        <p:xfrm>
          <a:off x="5715008" y="5000636"/>
          <a:ext cx="2714644" cy="500066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678661"/>
                <a:gridCol w="678661"/>
                <a:gridCol w="678661"/>
                <a:gridCol w="678661"/>
              </a:tblGrid>
              <a:tr h="250033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2019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2020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2021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2022</a:t>
                      </a:r>
                      <a:endParaRPr lang="ru-RU" sz="1000" dirty="0"/>
                    </a:p>
                  </a:txBody>
                  <a:tcPr/>
                </a:tc>
              </a:tr>
              <a:tr h="250033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119,25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52,61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57,15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56,46</a:t>
                      </a:r>
                      <a:endParaRPr lang="ru-RU" sz="10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ОСНОВНЫЕ ХАРАКТЕРИСТИКИ БЮДЖЕТА </a:t>
            </a:r>
            <a:b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ЛЕЖНЕВСКОГО ГОРОДСКОГО ПОСЕЛЕНИЯ </a:t>
            </a:r>
            <a:b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НА  2020год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827088" y="1916113"/>
          <a:ext cx="6888184" cy="3460752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3444092"/>
                <a:gridCol w="3444092"/>
              </a:tblGrid>
              <a:tr h="865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47" marR="91447" marT="45736" marB="4573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2020 год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47" marR="91447" marT="45736" marB="45736" horzOverflow="overflow"/>
                </a:tc>
              </a:tr>
              <a:tr h="865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Доходы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47" marR="91447" marT="45736" marB="4573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41802,1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47" marR="91447" marT="45736" marB="45736" horzOverflow="overflow"/>
                </a:tc>
              </a:tr>
              <a:tr h="865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Расходы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47" marR="91447" marT="45736" marB="4573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40232,5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47" marR="91447" marT="45736" marB="45736" horzOverflow="overflow"/>
                </a:tc>
              </a:tr>
              <a:tr h="865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Профицит</a:t>
                      </a: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47" marR="91447" marT="45736" marB="4573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1569,6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47" marR="91447" marT="45736" marB="45736" horzOverflow="overflow"/>
                </a:tc>
              </a:tr>
            </a:tbl>
          </a:graphicData>
        </a:graphic>
      </p:graphicFrame>
      <p:sp>
        <p:nvSpPr>
          <p:cNvPr id="13332" name="TextBox 4"/>
          <p:cNvSpPr txBox="1">
            <a:spLocks noChangeArrowheads="1"/>
          </p:cNvSpPr>
          <p:nvPr/>
        </p:nvSpPr>
        <p:spPr bwMode="auto">
          <a:xfrm>
            <a:off x="6516688" y="1484313"/>
            <a:ext cx="16557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dirty="0" smtClean="0"/>
              <a:t>(тыс.руб</a:t>
            </a:r>
            <a:r>
              <a:rPr lang="ru-RU" altLang="ru-RU" dirty="0"/>
              <a:t>.)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ОСНОВНЫЕ ХАРАКТЕРИСТИКИ БЮДЖЕТА </a:t>
            </a:r>
            <a:b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ЛЕЖНЕВСКОГО ГОРОДСКОГО ПОСЕЛЕНИЯ </a:t>
            </a:r>
            <a:b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НА 2021 год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827088" y="1916113"/>
          <a:ext cx="6888184" cy="3460752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3444092"/>
                <a:gridCol w="3444092"/>
              </a:tblGrid>
              <a:tr h="865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47" marR="91447" marT="45736" marB="4573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2021 год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47" marR="91447" marT="45736" marB="45736" horzOverflow="overflow"/>
                </a:tc>
              </a:tr>
              <a:tr h="865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Доходы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47" marR="91447" marT="45736" marB="4573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41324,4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47" marR="91447" marT="45736" marB="45736" horzOverflow="overflow"/>
                </a:tc>
              </a:tr>
              <a:tr h="865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Расходы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47" marR="91447" marT="45736" marB="4573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41324,4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47" marR="91447" marT="45736" marB="45736" horzOverflow="overflow"/>
                </a:tc>
              </a:tr>
              <a:tr h="865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Дефицит 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47" marR="91447" marT="45736" marB="4573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47" marR="91447" marT="45736" marB="45736" horzOverflow="overflow"/>
                </a:tc>
              </a:tr>
            </a:tbl>
          </a:graphicData>
        </a:graphic>
      </p:graphicFrame>
      <p:sp>
        <p:nvSpPr>
          <p:cNvPr id="14356" name="TextBox 4"/>
          <p:cNvSpPr txBox="1">
            <a:spLocks noChangeArrowheads="1"/>
          </p:cNvSpPr>
          <p:nvPr/>
        </p:nvSpPr>
        <p:spPr bwMode="auto">
          <a:xfrm>
            <a:off x="6516688" y="1484313"/>
            <a:ext cx="16557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dirty="0" smtClean="0"/>
              <a:t>(тыс.руб</a:t>
            </a:r>
            <a:r>
              <a:rPr lang="ru-RU" altLang="ru-RU" dirty="0"/>
              <a:t>.)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ОСНОВНЫЕ ХАРАКТЕРИСТИКИ БЮДЖЕТА </a:t>
            </a:r>
            <a:b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ЛЕЖНЕВСКОГО ГОРОДСКОГО ПОСЕЛЕНИЯ </a:t>
            </a:r>
            <a:b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НА 2022 год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827088" y="1916113"/>
          <a:ext cx="6888184" cy="3460752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3444092"/>
                <a:gridCol w="3444092"/>
              </a:tblGrid>
              <a:tr h="865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47" marR="91447" marT="45736" marB="4573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2022 год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47" marR="91447" marT="45736" marB="45736" horzOverflow="overflow"/>
                </a:tc>
              </a:tr>
              <a:tr h="865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Доходы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47" marR="91447" marT="45736" marB="4573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41958,4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47" marR="91447" marT="45736" marB="45736" horzOverflow="overflow"/>
                </a:tc>
              </a:tr>
              <a:tr h="865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Расходы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47" marR="91447" marT="45736" marB="4573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41958,4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47" marR="91447" marT="45736" marB="45736" horzOverflow="overflow"/>
                </a:tc>
              </a:tr>
              <a:tr h="865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Дефицит 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47" marR="91447" marT="45736" marB="4573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47" marR="91447" marT="45736" marB="45736" horzOverflow="overflow"/>
                </a:tc>
              </a:tr>
            </a:tbl>
          </a:graphicData>
        </a:graphic>
      </p:graphicFrame>
      <p:sp>
        <p:nvSpPr>
          <p:cNvPr id="15380" name="TextBox 4"/>
          <p:cNvSpPr txBox="1">
            <a:spLocks noChangeArrowheads="1"/>
          </p:cNvSpPr>
          <p:nvPr/>
        </p:nvSpPr>
        <p:spPr bwMode="auto">
          <a:xfrm>
            <a:off x="6516688" y="1484313"/>
            <a:ext cx="16557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dirty="0" smtClean="0"/>
              <a:t>(тыс.руб</a:t>
            </a:r>
            <a:r>
              <a:rPr lang="ru-RU" altLang="ru-RU" dirty="0"/>
              <a:t>.)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500063" y="142875"/>
            <a:ext cx="8229600" cy="725488"/>
          </a:xfrm>
        </p:spPr>
        <p:txBody>
          <a:bodyPr>
            <a:normAutofit fontScale="90000"/>
          </a:bodyPr>
          <a:lstStyle/>
          <a:p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>СТРУКТУРА ДОХОДОВ БЮДЖЕТА ЛЕЖНЕВСКОГО ГОРОДСКОГО ПОСЕЛЕНИЯ НА 2018 год и на плановый период 2019 и 2020 годов.</a:t>
            </a:r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 smtClean="0"/>
              <a:t/>
            </a:r>
            <a:br>
              <a:rPr lang="ru-RU" altLang="ru-RU" dirty="0" smtClean="0"/>
            </a:br>
            <a:endParaRPr lang="ru-RU" altLang="ru-RU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209550" y="1011238"/>
            <a:ext cx="2808288" cy="6477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ru-RU" b="1"/>
              <a:t>Налоговые доходы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119438" y="1011238"/>
            <a:ext cx="2806700" cy="6477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ru-RU" b="1"/>
              <a:t>Неналоговые доходы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11863" y="1012825"/>
            <a:ext cx="2808287" cy="64611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/>
              <a:t>Безвозмездные поступления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09550" y="1695450"/>
            <a:ext cx="2808288" cy="224631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Доходы от предусмотренных </a:t>
            </a:r>
          </a:p>
          <a:p>
            <a:pPr algn="just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законодательством Российской </a:t>
            </a:r>
          </a:p>
          <a:p>
            <a:pPr algn="just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Федерации о налогах и сборах </a:t>
            </a:r>
          </a:p>
          <a:p>
            <a:pPr algn="just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федеральных налогов и сборов, в </a:t>
            </a:r>
          </a:p>
          <a:p>
            <a:pPr algn="just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том числе от налогов, </a:t>
            </a:r>
          </a:p>
          <a:p>
            <a:pPr algn="just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предусмотренных специальными </a:t>
            </a:r>
          </a:p>
          <a:p>
            <a:pPr algn="just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налоговыми режимами, </a:t>
            </a:r>
          </a:p>
          <a:p>
            <a:pPr algn="just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региональных и местных </a:t>
            </a:r>
          </a:p>
          <a:p>
            <a:pPr algn="just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налогов, а также пеней и </a:t>
            </a:r>
          </a:p>
          <a:p>
            <a:pPr algn="just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штрафов по ним.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113088" y="1695450"/>
            <a:ext cx="2806700" cy="224631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ru-RU" sz="1400">
                <a:latin typeface="Times New Roman" pitchFamily="18" charset="0"/>
                <a:cs typeface="Times New Roman" pitchFamily="18" charset="0"/>
              </a:rPr>
              <a:t>Поступающие в бюджет платежи за оказание государственных услуг, за пользование природными ресурсами, за пользование государственной собственностью, от продажи </a:t>
            </a:r>
          </a:p>
          <a:p>
            <a:pPr>
              <a:defRPr/>
            </a:pPr>
            <a:r>
              <a:rPr lang="ru-RU" sz="1400">
                <a:latin typeface="Times New Roman" pitchFamily="18" charset="0"/>
                <a:cs typeface="Times New Roman" pitchFamily="18" charset="0"/>
              </a:rPr>
              <a:t>государственного имущества, а </a:t>
            </a:r>
          </a:p>
          <a:p>
            <a:pPr>
              <a:defRPr/>
            </a:pPr>
            <a:r>
              <a:rPr lang="ru-RU" sz="1400">
                <a:latin typeface="Times New Roman" pitchFamily="18" charset="0"/>
                <a:cs typeface="Times New Roman" pitchFamily="18" charset="0"/>
              </a:rPr>
              <a:t>также платежи в виде штрафов и иных санкций за нарушение </a:t>
            </a:r>
          </a:p>
          <a:p>
            <a:pPr>
              <a:defRPr/>
            </a:pPr>
            <a:r>
              <a:rPr lang="ru-RU" sz="1400">
                <a:latin typeface="Times New Roman" pitchFamily="18" charset="0"/>
                <a:cs typeface="Times New Roman" pitchFamily="18" charset="0"/>
              </a:rPr>
              <a:t>законодательства.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011863" y="1695450"/>
            <a:ext cx="2808287" cy="18161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Дотации, субсидии, субвенции, </a:t>
            </a:r>
          </a:p>
          <a:p>
            <a:pPr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иные межбюджетные </a:t>
            </a:r>
          </a:p>
          <a:p>
            <a:pPr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трансферты из областного</a:t>
            </a:r>
          </a:p>
          <a:p>
            <a:pPr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бюджета, а также </a:t>
            </a:r>
          </a:p>
          <a:p>
            <a:pPr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безвозмездные поступления от </a:t>
            </a:r>
          </a:p>
          <a:p>
            <a:pPr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физических и юридических </a:t>
            </a:r>
          </a:p>
          <a:p>
            <a:pPr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лиц, в том числе добровольные </a:t>
            </a:r>
          </a:p>
          <a:p>
            <a:pPr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пожертвования. </a:t>
            </a:r>
          </a:p>
        </p:txBody>
      </p:sp>
      <p:pic>
        <p:nvPicPr>
          <p:cNvPr id="16393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4000504"/>
            <a:ext cx="1500188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/>
          <p:nvPr/>
        </p:nvSpPr>
        <p:spPr>
          <a:xfrm>
            <a:off x="500034" y="4143380"/>
            <a:ext cx="1357312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2020 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год</a:t>
            </a:r>
            <a:r>
              <a:rPr lang="ru-RU" dirty="0"/>
              <a:t> </a:t>
            </a:r>
          </a:p>
        </p:txBody>
      </p:sp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116" y="4071942"/>
            <a:ext cx="1500188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0760" y="4000504"/>
            <a:ext cx="1500188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3428992" y="4214818"/>
            <a:ext cx="1357312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2021год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6286512" y="4143380"/>
            <a:ext cx="1357312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2022год</a:t>
            </a:r>
            <a:r>
              <a:rPr lang="ru-RU" dirty="0" smtClean="0"/>
              <a:t> </a:t>
            </a:r>
            <a:endParaRPr lang="ru-RU" dirty="0"/>
          </a:p>
        </p:txBody>
      </p:sp>
      <p:graphicFrame>
        <p:nvGraphicFramePr>
          <p:cNvPr id="31" name="Диаграмма 30"/>
          <p:cNvGraphicFramePr/>
          <p:nvPr/>
        </p:nvGraphicFramePr>
        <p:xfrm>
          <a:off x="0" y="4953000"/>
          <a:ext cx="2524125" cy="1905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3" name="Диаграмма 32"/>
          <p:cNvGraphicFramePr/>
          <p:nvPr/>
        </p:nvGraphicFramePr>
        <p:xfrm>
          <a:off x="2786050" y="4933950"/>
          <a:ext cx="2676525" cy="1924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4" name="TextBox 33"/>
          <p:cNvSpPr txBox="1"/>
          <p:nvPr/>
        </p:nvSpPr>
        <p:spPr>
          <a:xfrm>
            <a:off x="7500958" y="4929198"/>
            <a:ext cx="1357312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dirty="0" smtClean="0">
                <a:solidFill>
                  <a:srgbClr val="7030A0"/>
                </a:solidFill>
              </a:rPr>
              <a:t>%</a:t>
            </a:r>
            <a:r>
              <a:rPr lang="ru-RU" dirty="0" smtClean="0"/>
              <a:t> </a:t>
            </a:r>
            <a:endParaRPr lang="ru-RU" dirty="0"/>
          </a:p>
        </p:txBody>
      </p:sp>
      <p:graphicFrame>
        <p:nvGraphicFramePr>
          <p:cNvPr id="36" name="Диаграмма 35"/>
          <p:cNvGraphicFramePr/>
          <p:nvPr/>
        </p:nvGraphicFramePr>
        <p:xfrm>
          <a:off x="5715008" y="4900546"/>
          <a:ext cx="3071898" cy="19574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>
          <a:xfrm>
            <a:off x="468313" y="4763"/>
            <a:ext cx="8229600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Структура налоговых доходов бюджета </a:t>
            </a:r>
            <a:r>
              <a:rPr lang="ru-RU" altLang="ru-RU" sz="2800" b="1" dirty="0" err="1" smtClean="0">
                <a:latin typeface="Times New Roman" pitchFamily="18" charset="0"/>
                <a:cs typeface="Times New Roman" pitchFamily="18" charset="0"/>
              </a:rPr>
              <a:t>Лежневского</a:t>
            </a:r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 городского поселения</a:t>
            </a:r>
          </a:p>
        </p:txBody>
      </p:sp>
      <p:sp>
        <p:nvSpPr>
          <p:cNvPr id="23555" name="TextBox 3"/>
          <p:cNvSpPr txBox="1">
            <a:spLocks noChangeArrowheads="1"/>
          </p:cNvSpPr>
          <p:nvPr/>
        </p:nvSpPr>
        <p:spPr bwMode="auto">
          <a:xfrm>
            <a:off x="2411413" y="1196975"/>
            <a:ext cx="396081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Налоговые </a:t>
            </a: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доходы, </a:t>
            </a:r>
          </a:p>
          <a:p>
            <a:pPr algn="ctr"/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тыс.руб.</a:t>
            </a:r>
            <a:endParaRPr lang="ru-RU" alt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56" name="TextBox 8"/>
          <p:cNvSpPr txBox="1">
            <a:spLocks noChangeArrowheads="1"/>
          </p:cNvSpPr>
          <p:nvPr/>
        </p:nvSpPr>
        <p:spPr bwMode="auto">
          <a:xfrm>
            <a:off x="2286000" y="1785938"/>
            <a:ext cx="16430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 smtClean="0"/>
              <a:t>2020 </a:t>
            </a:r>
            <a:r>
              <a:rPr lang="ru-RU" dirty="0"/>
              <a:t>год</a:t>
            </a:r>
          </a:p>
        </p:txBody>
      </p:sp>
      <p:sp>
        <p:nvSpPr>
          <p:cNvPr id="23559" name="TextBox 13"/>
          <p:cNvSpPr txBox="1">
            <a:spLocks noChangeArrowheads="1"/>
          </p:cNvSpPr>
          <p:nvPr/>
        </p:nvSpPr>
        <p:spPr bwMode="auto">
          <a:xfrm>
            <a:off x="6286500" y="1857375"/>
            <a:ext cx="16430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 smtClean="0"/>
              <a:t>2021 </a:t>
            </a:r>
            <a:r>
              <a:rPr lang="ru-RU" dirty="0"/>
              <a:t>год</a:t>
            </a:r>
          </a:p>
        </p:txBody>
      </p:sp>
      <p:sp>
        <p:nvSpPr>
          <p:cNvPr id="23560" name="Прямоугольник 14"/>
          <p:cNvSpPr>
            <a:spLocks noChangeArrowheads="1"/>
          </p:cNvSpPr>
          <p:nvPr/>
        </p:nvSpPr>
        <p:spPr bwMode="auto">
          <a:xfrm>
            <a:off x="3643313" y="3929063"/>
            <a:ext cx="102688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 smtClean="0"/>
              <a:t>2022 </a:t>
            </a:r>
            <a:r>
              <a:rPr lang="ru-RU" dirty="0"/>
              <a:t>год</a:t>
            </a:r>
          </a:p>
        </p:txBody>
      </p:sp>
      <p:graphicFrame>
        <p:nvGraphicFramePr>
          <p:cNvPr id="11" name="Диаграмма 10"/>
          <p:cNvGraphicFramePr/>
          <p:nvPr/>
        </p:nvGraphicFramePr>
        <p:xfrm>
          <a:off x="500034" y="2071678"/>
          <a:ext cx="2786082" cy="1785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Диаграмма 12"/>
          <p:cNvGraphicFramePr/>
          <p:nvPr/>
        </p:nvGraphicFramePr>
        <p:xfrm>
          <a:off x="5715008" y="2214554"/>
          <a:ext cx="2981325" cy="1724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5" name="Диаграмма 14"/>
          <p:cNvGraphicFramePr/>
          <p:nvPr/>
        </p:nvGraphicFramePr>
        <p:xfrm>
          <a:off x="3143240" y="4286256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214290"/>
            <a:ext cx="8686800" cy="83820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Налоговые льготы на территории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лежневского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городского поселения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79" name="Содержимое 2"/>
          <p:cNvSpPr>
            <a:spLocks noGrp="1"/>
          </p:cNvSpPr>
          <p:nvPr>
            <p:ph idx="1"/>
          </p:nvPr>
        </p:nvSpPr>
        <p:spPr>
          <a:xfrm>
            <a:off x="500034" y="1142984"/>
            <a:ext cx="8229600" cy="4389120"/>
          </a:xfrm>
        </p:spPr>
        <p:txBody>
          <a:bodyPr>
            <a:normAutofit/>
          </a:bodyPr>
          <a:lstStyle/>
          <a:p>
            <a:pPr algn="just">
              <a:buFont typeface="Wingdings 2" pitchFamily="18" charset="2"/>
              <a:buNone/>
            </a:pPr>
            <a:r>
              <a:rPr lang="ru-RU" sz="2000" dirty="0" smtClean="0"/>
              <a:t>   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Дополнительно к льготам, установленным Налоговым кодексом Российской Федерации, на территории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Лежневского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городского поселения освобождаются от налогообложения по земельному налогу:</a:t>
            </a:r>
          </a:p>
          <a:p>
            <a:pPr>
              <a:buFont typeface="Wingdings 2" pitchFamily="18" charset="2"/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многодетные семьи (родители и их дети), в состав которых входят трое и более несовершеннолетних детей, зарегистрированных на территории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Лежневского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городского поселения;</a:t>
            </a:r>
          </a:p>
          <a:p>
            <a:pPr>
              <a:buFont typeface="Wingdings 2" pitchFamily="18" charset="2"/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ветераны и инвалиды Великой Отечественной войны.</a:t>
            </a:r>
          </a:p>
          <a:p>
            <a:pPr>
              <a:buFont typeface="Wingdings 2" pitchFamily="18" charset="2"/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 так же по налогу на имущество право на налоговую льготу имеют:</a:t>
            </a:r>
          </a:p>
          <a:p>
            <a:pPr>
              <a:buFont typeface="Wingdings 2" pitchFamily="18" charset="2"/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дети-сироты, оставшиеся без попечения родителей, до достижения ими возраста 18 лет;</a:t>
            </a:r>
          </a:p>
          <a:p>
            <a:pPr>
              <a:buFont typeface="Wingdings 2" pitchFamily="18" charset="2"/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многодетные семьи (родители и их дети, в состав которых входят три и более несовершеннолетних детей, зарегистрированных на территории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Лежневского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городского поселения).</a:t>
            </a:r>
          </a:p>
          <a:p>
            <a:pPr>
              <a:buFont typeface="Wingdings 2" pitchFamily="18" charset="2"/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 2" pitchFamily="18" charset="2"/>
              <a:buNone/>
            </a:pPr>
            <a:endParaRPr lang="ru-RU" sz="20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Структура неналоговых доходов бюджета </a:t>
            </a:r>
            <a:r>
              <a:rPr lang="ru-RU" altLang="ru-RU" sz="2800" b="1" dirty="0" err="1" smtClean="0">
                <a:latin typeface="Times New Roman" pitchFamily="18" charset="0"/>
                <a:cs typeface="Times New Roman" pitchFamily="18" charset="0"/>
              </a:rPr>
              <a:t>Лежневского</a:t>
            </a:r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 городского поселения в 2020 году и плановом периоде 2021 и 2022 гг.</a:t>
            </a:r>
          </a:p>
        </p:txBody>
      </p:sp>
      <p:sp>
        <p:nvSpPr>
          <p:cNvPr id="1030" name="TextBox 2"/>
          <p:cNvSpPr txBox="1">
            <a:spLocks noChangeArrowheads="1"/>
          </p:cNvSpPr>
          <p:nvPr/>
        </p:nvSpPr>
        <p:spPr bwMode="auto">
          <a:xfrm>
            <a:off x="2857488" y="1071546"/>
            <a:ext cx="338455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000" b="1" dirty="0">
                <a:latin typeface="Times New Roman" pitchFamily="18" charset="0"/>
                <a:cs typeface="Times New Roman" pitchFamily="18" charset="0"/>
              </a:rPr>
              <a:t>Неналоговые </a:t>
            </a:r>
            <a:r>
              <a:rPr lang="ru-RU" altLang="ru-RU" sz="2000" b="1" dirty="0" smtClean="0">
                <a:latin typeface="Times New Roman" pitchFamily="18" charset="0"/>
                <a:cs typeface="Times New Roman" pitchFamily="18" charset="0"/>
              </a:rPr>
              <a:t>доходы, </a:t>
            </a:r>
            <a:r>
              <a:rPr lang="ru-RU" altLang="ru-RU" sz="2000" b="1" dirty="0" err="1" smtClean="0">
                <a:latin typeface="Times New Roman" pitchFamily="18" charset="0"/>
                <a:cs typeface="Times New Roman" pitchFamily="18" charset="0"/>
              </a:rPr>
              <a:t>тыс.руб</a:t>
            </a:r>
            <a:endParaRPr lang="ru-RU" altLang="ru-RU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1" name="TextBox 4"/>
          <p:cNvSpPr txBox="1">
            <a:spLocks noChangeArrowheads="1"/>
          </p:cNvSpPr>
          <p:nvPr/>
        </p:nvSpPr>
        <p:spPr bwMode="auto">
          <a:xfrm>
            <a:off x="1285875" y="1500188"/>
            <a:ext cx="17859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 smtClean="0"/>
              <a:t>2020 </a:t>
            </a:r>
            <a:r>
              <a:rPr lang="ru-RU" dirty="0"/>
              <a:t>год</a:t>
            </a:r>
          </a:p>
        </p:txBody>
      </p:sp>
      <p:sp>
        <p:nvSpPr>
          <p:cNvPr id="1032" name="TextBox 6"/>
          <p:cNvSpPr txBox="1">
            <a:spLocks noChangeArrowheads="1"/>
          </p:cNvSpPr>
          <p:nvPr/>
        </p:nvSpPr>
        <p:spPr bwMode="auto">
          <a:xfrm>
            <a:off x="7143768" y="1428736"/>
            <a:ext cx="17859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 smtClean="0"/>
              <a:t>2021 </a:t>
            </a:r>
            <a:r>
              <a:rPr lang="ru-RU" dirty="0"/>
              <a:t>год</a:t>
            </a:r>
          </a:p>
        </p:txBody>
      </p:sp>
      <p:sp>
        <p:nvSpPr>
          <p:cNvPr id="1033" name="TextBox 7"/>
          <p:cNvSpPr txBox="1">
            <a:spLocks noChangeArrowheads="1"/>
          </p:cNvSpPr>
          <p:nvPr/>
        </p:nvSpPr>
        <p:spPr bwMode="auto">
          <a:xfrm>
            <a:off x="2928926" y="4714884"/>
            <a:ext cx="17859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 smtClean="0"/>
              <a:t>2022 </a:t>
            </a:r>
            <a:r>
              <a:rPr lang="ru-RU" dirty="0"/>
              <a:t>год</a:t>
            </a:r>
          </a:p>
        </p:txBody>
      </p:sp>
      <p:graphicFrame>
        <p:nvGraphicFramePr>
          <p:cNvPr id="12" name="Диаграмма 11"/>
          <p:cNvGraphicFramePr/>
          <p:nvPr/>
        </p:nvGraphicFramePr>
        <p:xfrm>
          <a:off x="0" y="1857364"/>
          <a:ext cx="2928958" cy="19288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6" name="Диаграмма 15"/>
          <p:cNvGraphicFramePr/>
          <p:nvPr/>
        </p:nvGraphicFramePr>
        <p:xfrm>
          <a:off x="6072166" y="1857364"/>
          <a:ext cx="3071834" cy="20717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8" name="Диаграмма 17"/>
          <p:cNvGraphicFramePr/>
          <p:nvPr/>
        </p:nvGraphicFramePr>
        <p:xfrm>
          <a:off x="1714480" y="4500546"/>
          <a:ext cx="4714908" cy="23574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35842" name="Picture 2" descr="ÐÐ°ÑÑÐ¸Ð½ÐºÐ¸ Ð¿Ð¾ Ð·Ð°Ð¿ÑÐ¾ÑÑ Ð½Ð°Ð»Ð¾Ð³Ð¾Ð²ÑÐµ Ð´Ð¾ÑÐ¾Ð´Ñ Ð²ÐºÐ»ÑÑÐ°ÑÑ"/>
          <p:cNvPicPr>
            <a:picLocks noChangeAspect="1" noChangeArrowheads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071802" y="1714488"/>
            <a:ext cx="3071834" cy="30310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https://cf.ppt-online.org/files/slide/k/kywAHprnCUP2Y7mzJxL0bRtE4iTVXQ3WMqjD16/slide-2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Прямоугольник 5"/>
          <p:cNvSpPr>
            <a:spLocks noChangeArrowheads="1"/>
          </p:cNvSpPr>
          <p:nvPr/>
        </p:nvSpPr>
        <p:spPr bwMode="auto">
          <a:xfrm>
            <a:off x="0" y="142875"/>
            <a:ext cx="9144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СТРУКТУРА БЕЗВОЗМЕЗДНЫХ ПОСТУПЛЕНИЙ </a:t>
            </a:r>
            <a:br>
              <a:rPr lang="ru-RU" alt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В БЮДЖЕТ ЛЕЖНЕВСКОГО ГОРОДСКОГО ПОСЕЛЕНИЯ В </a:t>
            </a:r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2020 </a:t>
            </a:r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ГОДАХ</a:t>
            </a:r>
          </a:p>
        </p:txBody>
      </p:sp>
      <p:sp>
        <p:nvSpPr>
          <p:cNvPr id="25603" name="TextBox 6"/>
          <p:cNvSpPr txBox="1">
            <a:spLocks noChangeArrowheads="1"/>
          </p:cNvSpPr>
          <p:nvPr/>
        </p:nvSpPr>
        <p:spPr bwMode="auto">
          <a:xfrm>
            <a:off x="3571868" y="4000504"/>
            <a:ext cx="24495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alt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год </a:t>
            </a:r>
          </a:p>
        </p:txBody>
      </p:sp>
      <p:sp>
        <p:nvSpPr>
          <p:cNvPr id="25604" name="TextBox 7"/>
          <p:cNvSpPr txBox="1">
            <a:spLocks noChangeArrowheads="1"/>
          </p:cNvSpPr>
          <p:nvPr/>
        </p:nvSpPr>
        <p:spPr bwMode="auto">
          <a:xfrm>
            <a:off x="6300788" y="1125538"/>
            <a:ext cx="25193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2021год</a:t>
            </a:r>
            <a:endParaRPr lang="ru-RU" altLang="ru-RU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05" name="TextBox 6"/>
          <p:cNvSpPr txBox="1">
            <a:spLocks noChangeArrowheads="1"/>
          </p:cNvSpPr>
          <p:nvPr/>
        </p:nvSpPr>
        <p:spPr bwMode="auto">
          <a:xfrm>
            <a:off x="1116013" y="1125538"/>
            <a:ext cx="10795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2020 </a:t>
            </a:r>
            <a:r>
              <a:rPr lang="ru-RU" alt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</a:p>
        </p:txBody>
      </p:sp>
      <p:sp>
        <p:nvSpPr>
          <p:cNvPr id="25606" name="Прямоугольник 4"/>
          <p:cNvSpPr>
            <a:spLocks noChangeArrowheads="1"/>
          </p:cNvSpPr>
          <p:nvPr/>
        </p:nvSpPr>
        <p:spPr bwMode="auto">
          <a:xfrm>
            <a:off x="8013700" y="5445125"/>
            <a:ext cx="110677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altLang="ru-RU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тыс. </a:t>
            </a:r>
            <a:r>
              <a:rPr lang="ru-RU" altLang="ru-RU" b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руб.</a:t>
            </a:r>
          </a:p>
        </p:txBody>
      </p:sp>
      <p:graphicFrame>
        <p:nvGraphicFramePr>
          <p:cNvPr id="11" name="Диаграмма 10"/>
          <p:cNvGraphicFramePr/>
          <p:nvPr/>
        </p:nvGraphicFramePr>
        <p:xfrm>
          <a:off x="214282" y="1500174"/>
          <a:ext cx="4953001" cy="251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4" name="Диаграмма 13"/>
          <p:cNvGraphicFramePr/>
          <p:nvPr/>
        </p:nvGraphicFramePr>
        <p:xfrm>
          <a:off x="5429256" y="1714488"/>
          <a:ext cx="3495675" cy="1914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7" name="Диаграмма 16"/>
          <p:cNvGraphicFramePr/>
          <p:nvPr/>
        </p:nvGraphicFramePr>
        <p:xfrm>
          <a:off x="2786050" y="4572008"/>
          <a:ext cx="3429024" cy="2000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1857356" y="357166"/>
            <a:ext cx="6453188" cy="863600"/>
          </a:xfrm>
        </p:spPr>
        <p:txBody>
          <a:bodyPr/>
          <a:lstStyle/>
          <a:p>
            <a:pPr eaLnBrk="1" hangingPunct="1"/>
            <a:r>
              <a:rPr lang="ru-RU" altLang="ru-RU" sz="2800" b="1" dirty="0" err="1" smtClean="0"/>
              <a:t>Лежневское</a:t>
            </a:r>
            <a:r>
              <a:rPr lang="ru-RU" altLang="ru-RU" sz="2800" b="1" dirty="0" smtClean="0"/>
              <a:t> городское поселение</a:t>
            </a:r>
          </a:p>
        </p:txBody>
      </p:sp>
      <p:pic>
        <p:nvPicPr>
          <p:cNvPr id="7171" name="Рисунок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657350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2" name="TextBox 1"/>
          <p:cNvSpPr txBox="1">
            <a:spLocks noChangeArrowheads="1"/>
          </p:cNvSpPr>
          <p:nvPr/>
        </p:nvSpPr>
        <p:spPr bwMode="auto">
          <a:xfrm>
            <a:off x="250825" y="3284538"/>
            <a:ext cx="309721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altLang="ru-RU" dirty="0"/>
          </a:p>
          <a:p>
            <a:r>
              <a:rPr lang="ru-RU" altLang="ru-RU" dirty="0"/>
              <a:t>Численность населения на</a:t>
            </a:r>
          </a:p>
          <a:p>
            <a:r>
              <a:rPr lang="ru-RU" altLang="ru-RU" dirty="0" smtClean="0"/>
              <a:t>01.01.2019 </a:t>
            </a:r>
            <a:r>
              <a:rPr lang="ru-RU" altLang="ru-RU" dirty="0"/>
              <a:t>– </a:t>
            </a:r>
            <a:r>
              <a:rPr lang="ru-RU" altLang="ru-RU" dirty="0" smtClean="0"/>
              <a:t>7684 </a:t>
            </a:r>
            <a:r>
              <a:rPr lang="ru-RU" altLang="ru-RU" dirty="0"/>
              <a:t>человек</a:t>
            </a:r>
          </a:p>
        </p:txBody>
      </p:sp>
      <p:pic>
        <p:nvPicPr>
          <p:cNvPr id="7173" name="Picture 7" descr="C:\Users\Администратор\Desktop\d0bbd0b5d0b6d0bdd0b5d0b2d0be1-267x3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643063"/>
            <a:ext cx="3500438" cy="407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www.tula.ru/activity/economics/city-budget/2016/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000692" y="-11930170"/>
            <a:ext cx="7786742" cy="4996567"/>
          </a:xfrm>
          <a:prstGeom prst="rect">
            <a:avLst/>
          </a:prstGeom>
          <a:noFill/>
        </p:spPr>
      </p:pic>
      <p:pic>
        <p:nvPicPr>
          <p:cNvPr id="51204" name="Picture 4" descr="http://900igr.net/up/datas/131371/01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Заголовок 1"/>
          <p:cNvSpPr>
            <a:spLocks noGrp="1"/>
          </p:cNvSpPr>
          <p:nvPr>
            <p:ph type="title"/>
          </p:nvPr>
        </p:nvSpPr>
        <p:spPr>
          <a:xfrm>
            <a:off x="539750" y="-242887"/>
            <a:ext cx="8104216" cy="814368"/>
          </a:xfrm>
        </p:spPr>
        <p:txBody>
          <a:bodyPr/>
          <a:lstStyle/>
          <a:p>
            <a: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  <a:t>СТРУКТУРА РАСХОДОВ БЮДЖЕТА </a:t>
            </a:r>
            <a:b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  <a:t>ЛЕЖНЕВСКОГО ГОРОДСКОГО ПОСЕЛЕНИЯ НА 2020 ГОД</a:t>
            </a: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642910" y="428604"/>
          <a:ext cx="8358246" cy="62151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Заголовок 1"/>
          <p:cNvSpPr>
            <a:spLocks noGrp="1"/>
          </p:cNvSpPr>
          <p:nvPr>
            <p:ph type="title"/>
          </p:nvPr>
        </p:nvSpPr>
        <p:spPr>
          <a:xfrm>
            <a:off x="539750" y="-242887"/>
            <a:ext cx="8247092" cy="885806"/>
          </a:xfrm>
        </p:spPr>
        <p:txBody>
          <a:bodyPr/>
          <a:lstStyle/>
          <a:p>
            <a: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  <a:t>СТРУКТУРА РАСХОДОВ БЮДЖЕТА </a:t>
            </a:r>
            <a:b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  <a:t>ЛЕЖНЕВСКОГО ГОРОДСКОГО ПОСЕЛЕНИЯ НА 2021 ГОД</a:t>
            </a:r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376237" y="642919"/>
          <a:ext cx="8339167" cy="62150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Заголовок 1"/>
          <p:cNvSpPr>
            <a:spLocks noGrp="1"/>
          </p:cNvSpPr>
          <p:nvPr>
            <p:ph type="title"/>
          </p:nvPr>
        </p:nvSpPr>
        <p:spPr>
          <a:xfrm>
            <a:off x="642910" y="0"/>
            <a:ext cx="7747026" cy="671492"/>
          </a:xfrm>
        </p:spPr>
        <p:txBody>
          <a:bodyPr/>
          <a:lstStyle/>
          <a:p>
            <a: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  <a:t>СТРУКТУРА РАСХОДОВ БЮДЖЕТА </a:t>
            </a:r>
            <a:b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  <a:t>ЛЕЖНЕВСКОГО ГОРОДСКОГО ПОСЕЛЕНИЯ НА 2022 ГОД</a:t>
            </a:r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571472" y="571480"/>
          <a:ext cx="8215370" cy="6286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214313" y="804863"/>
            <a:ext cx="8929687" cy="1052512"/>
          </a:xfrm>
        </p:spPr>
        <p:txBody>
          <a:bodyPr>
            <a:normAutofit fontScale="90000"/>
          </a:bodyPr>
          <a:lstStyle/>
          <a:p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Проект бюджета </a:t>
            </a:r>
            <a:r>
              <a:rPr lang="ru-RU" altLang="ru-RU" sz="2400" b="1" dirty="0" err="1" smtClean="0">
                <a:latin typeface="Times New Roman" pitchFamily="18" charset="0"/>
                <a:cs typeface="Times New Roman" pitchFamily="18" charset="0"/>
              </a:rPr>
              <a:t>Лежневского</a:t>
            </a: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  городского поселения</a:t>
            </a:r>
            <a:b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на 2020 год и на плановый период 2021-2022 годов</a:t>
            </a:r>
            <a:b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 Программный бюджет</a:t>
            </a:r>
            <a:endParaRPr lang="ru-RU" altLang="ru-RU" b="1" dirty="0" smtClean="0"/>
          </a:p>
        </p:txBody>
      </p:sp>
      <p:sp>
        <p:nvSpPr>
          <p:cNvPr id="17411" name="TextBox 3"/>
          <p:cNvSpPr txBox="1">
            <a:spLocks noChangeArrowheads="1"/>
          </p:cNvSpPr>
          <p:nvPr/>
        </p:nvSpPr>
        <p:spPr bwMode="auto">
          <a:xfrm>
            <a:off x="-36513" y="2286000"/>
            <a:ext cx="9180513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49263" algn="just"/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Проект бюджета </a:t>
            </a:r>
            <a:r>
              <a:rPr lang="ru-RU" altLang="ru-RU" dirty="0" err="1">
                <a:latin typeface="Times New Roman" pitchFamily="18" charset="0"/>
                <a:cs typeface="Times New Roman" pitchFamily="18" charset="0"/>
              </a:rPr>
              <a:t>Лежневского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 городского поселения на 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2020 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год и на плановый период 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2021-2022 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годов сформирован в программной структуре расходов на основе 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четырех муниципальных программ </a:t>
            </a:r>
            <a:r>
              <a:rPr lang="ru-RU" altLang="ru-RU" dirty="0" err="1">
                <a:latin typeface="Times New Roman" pitchFamily="18" charset="0"/>
                <a:cs typeface="Times New Roman" pitchFamily="18" charset="0"/>
              </a:rPr>
              <a:t>Лежневского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 городского поселения. Муниципальная программа </a:t>
            </a:r>
            <a:r>
              <a:rPr lang="ru-RU" altLang="ru-RU" dirty="0" err="1">
                <a:latin typeface="Times New Roman" pitchFamily="18" charset="0"/>
                <a:cs typeface="Times New Roman" pitchFamily="18" charset="0"/>
              </a:rPr>
              <a:t>Лежневского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 городского поселения – это комплекс мероприятий, увязанных по ресурсам, срокам и исполнителям, направленных на достижение целей социального и экономического развития </a:t>
            </a:r>
            <a:r>
              <a:rPr lang="ru-RU" altLang="ru-RU" dirty="0" err="1">
                <a:latin typeface="Times New Roman" pitchFamily="18" charset="0"/>
                <a:cs typeface="Times New Roman" pitchFamily="18" charset="0"/>
              </a:rPr>
              <a:t>Лежневского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 городского поселения в определенной сфере. Муниципальная программа имеет цель, мероприятия и показатели эффективности, направленные на достижение заданного результата.</a:t>
            </a:r>
          </a:p>
          <a:p>
            <a:pPr indent="449263" algn="just"/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 При этом значение каждого показателя является индикатором по конкретному направлению деятельности и сигнализирует о плохом или хорошем результате, необходимости принятия новых решений.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468313" y="-171450"/>
            <a:ext cx="8229600" cy="1143000"/>
          </a:xfrm>
        </p:spPr>
        <p:txBody>
          <a:bodyPr/>
          <a:lstStyle/>
          <a:p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Муниципальная программа </a:t>
            </a:r>
            <a:r>
              <a:rPr lang="ru-RU" altLang="ru-RU" sz="2800" b="1" dirty="0" err="1" smtClean="0">
                <a:latin typeface="Times New Roman" pitchFamily="18" charset="0"/>
                <a:cs typeface="Times New Roman" pitchFamily="18" charset="0"/>
              </a:rPr>
              <a:t>Лежневского</a:t>
            </a:r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 городского поселения</a:t>
            </a:r>
          </a:p>
        </p:txBody>
      </p:sp>
      <p:sp>
        <p:nvSpPr>
          <p:cNvPr id="18435" name="TextBox 3"/>
          <p:cNvSpPr txBox="1">
            <a:spLocks noChangeArrowheads="1"/>
          </p:cNvSpPr>
          <p:nvPr/>
        </p:nvSpPr>
        <p:spPr bwMode="auto">
          <a:xfrm>
            <a:off x="285750" y="1428750"/>
            <a:ext cx="850106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algn="ctr">
              <a:buFontTx/>
              <a:buBlip>
                <a:blip r:embed="rId2"/>
              </a:buBlip>
            </a:pPr>
            <a:r>
              <a:rPr lang="ru-RU" altLang="ru-RU" sz="3600" dirty="0"/>
              <a:t>Развитие транспортной системы </a:t>
            </a:r>
            <a:r>
              <a:rPr lang="ru-RU" altLang="ru-RU" sz="3600" dirty="0" err="1"/>
              <a:t>Лежневского</a:t>
            </a:r>
            <a:r>
              <a:rPr lang="ru-RU" altLang="ru-RU" sz="3600" dirty="0"/>
              <a:t> городского поселения</a:t>
            </a:r>
          </a:p>
        </p:txBody>
      </p:sp>
      <p:pic>
        <p:nvPicPr>
          <p:cNvPr id="18436" name="Рисунок 7" descr="дорога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714620"/>
            <a:ext cx="3571900" cy="2460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Рисунок 6" descr="https://i.mycdn.me/image?id=805815667808&amp;t=0&amp;plc=WEB&amp;tkn=*isr5yGH9qxLEC6X9kcNEk-VBmi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2066" y="4357694"/>
            <a:ext cx="3571900" cy="2306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857752" y="2643182"/>
            <a:ext cx="3152775" cy="1200150"/>
          </a:xfrm>
          <a:prstGeom prst="rect">
            <a:avLst/>
          </a:prstGeom>
          <a:solidFill>
            <a:schemeClr val="bg1">
              <a:lumMod val="85000"/>
              <a:alpha val="72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u="sng" dirty="0"/>
              <a:t>Цель программы</a:t>
            </a:r>
            <a:r>
              <a:rPr lang="ru-RU" dirty="0"/>
              <a:t>: развитие автомобильных дорог общего пользования местного значения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14348" y="5357826"/>
            <a:ext cx="3511550" cy="1200150"/>
          </a:xfrm>
          <a:prstGeom prst="rect">
            <a:avLst/>
          </a:prstGeom>
          <a:solidFill>
            <a:schemeClr val="bg1">
              <a:lumMod val="85000"/>
              <a:alpha val="67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ru-RU" b="1" u="sng" dirty="0"/>
              <a:t>Всего расходов по программе </a:t>
            </a:r>
            <a:r>
              <a:rPr lang="ru-RU" dirty="0"/>
              <a:t>на:</a:t>
            </a:r>
          </a:p>
          <a:p>
            <a:pPr algn="ctr">
              <a:buFontTx/>
              <a:buChar char="-"/>
              <a:defRPr/>
            </a:pPr>
            <a:r>
              <a:rPr lang="ru-RU" dirty="0" smtClean="0"/>
              <a:t>2020 </a:t>
            </a:r>
            <a:r>
              <a:rPr lang="ru-RU" dirty="0"/>
              <a:t>год   </a:t>
            </a:r>
            <a:r>
              <a:rPr lang="ru-RU" dirty="0" smtClean="0"/>
              <a:t>10500,0тыс.руб</a:t>
            </a:r>
            <a:r>
              <a:rPr lang="ru-RU" dirty="0"/>
              <a:t>.;</a:t>
            </a:r>
          </a:p>
          <a:p>
            <a:pPr algn="ctr">
              <a:buFontTx/>
              <a:buChar char="-"/>
              <a:defRPr/>
            </a:pPr>
            <a:r>
              <a:rPr lang="ru-RU" dirty="0"/>
              <a:t> </a:t>
            </a:r>
            <a:r>
              <a:rPr lang="ru-RU" dirty="0" smtClean="0"/>
              <a:t>2021 </a:t>
            </a:r>
            <a:r>
              <a:rPr lang="ru-RU" dirty="0"/>
              <a:t>год </a:t>
            </a:r>
            <a:r>
              <a:rPr lang="ru-RU" dirty="0" smtClean="0"/>
              <a:t>10 000,0 тыс. </a:t>
            </a:r>
            <a:r>
              <a:rPr lang="ru-RU" dirty="0"/>
              <a:t>руб.;</a:t>
            </a:r>
          </a:p>
          <a:p>
            <a:pPr algn="ctr">
              <a:buFontTx/>
              <a:buChar char="-"/>
              <a:defRPr/>
            </a:pPr>
            <a:r>
              <a:rPr lang="ru-RU" dirty="0"/>
              <a:t> </a:t>
            </a:r>
            <a:r>
              <a:rPr lang="ru-RU" dirty="0" smtClean="0"/>
              <a:t>2022 </a:t>
            </a:r>
            <a:r>
              <a:rPr lang="ru-RU" dirty="0"/>
              <a:t>год </a:t>
            </a:r>
            <a:r>
              <a:rPr lang="ru-RU" dirty="0" smtClean="0"/>
              <a:t>10 000,0 тыс. </a:t>
            </a:r>
            <a:r>
              <a:rPr lang="ru-RU" dirty="0"/>
              <a:t>руб.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pimg.mycdn.me/getImage?url=http%3A%2F%2Fwyksa.ru%2Fnews%2Fdata%2Fupimages%2Fbez-nazvaniya-formir.jpg&amp;type=WIDE_FEED_PANORAMA&amp;signatureToken=JNVn4rPtjR1pyQdezDnLiQ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52"/>
            <a:ext cx="9103570" cy="6429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4714876" y="4714884"/>
            <a:ext cx="4071966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ru-RU" b="1" u="sng" dirty="0"/>
              <a:t>Всего расходов по программе </a:t>
            </a:r>
            <a:r>
              <a:rPr lang="ru-RU" dirty="0"/>
              <a:t>на:</a:t>
            </a:r>
          </a:p>
          <a:p>
            <a:pPr algn="ctr">
              <a:buFontTx/>
              <a:buChar char="-"/>
              <a:defRPr/>
            </a:pPr>
            <a:r>
              <a:rPr lang="ru-RU" dirty="0" smtClean="0"/>
              <a:t>2020 </a:t>
            </a:r>
            <a:r>
              <a:rPr lang="ru-RU" dirty="0"/>
              <a:t>год </a:t>
            </a:r>
            <a:r>
              <a:rPr lang="ru-RU" dirty="0" smtClean="0"/>
              <a:t>1000,0 тыс.руб.;</a:t>
            </a:r>
          </a:p>
          <a:p>
            <a:pPr algn="ctr">
              <a:buFontTx/>
              <a:buChar char="-"/>
              <a:defRPr/>
            </a:pPr>
            <a:r>
              <a:rPr lang="ru-RU" dirty="0" smtClean="0"/>
              <a:t>2021 год 1000,0 тыс. руб.;</a:t>
            </a:r>
          </a:p>
          <a:p>
            <a:pPr algn="ctr">
              <a:buFontTx/>
              <a:buChar char="-"/>
              <a:defRPr/>
            </a:pPr>
            <a:r>
              <a:rPr lang="ru-RU" dirty="0" smtClean="0"/>
              <a:t>2022 год 1000,0 тыс.руб.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642910" y="2500306"/>
            <a:ext cx="3786214" cy="2031325"/>
          </a:xfrm>
          <a:prstGeom prst="rect">
            <a:avLst/>
          </a:prstGeom>
          <a:solidFill>
            <a:schemeClr val="bg1">
              <a:lumMod val="85000"/>
              <a:alpha val="72000"/>
            </a:schemeClr>
          </a:solidFill>
        </p:spPr>
        <p:txBody>
          <a:bodyPr wrap="square">
            <a:spAutoFit/>
          </a:bodyPr>
          <a:lstStyle/>
          <a:p>
            <a:r>
              <a:rPr lang="ru-RU" b="1" u="sng" dirty="0"/>
              <a:t>Цель </a:t>
            </a:r>
            <a:r>
              <a:rPr lang="ru-RU" b="1" u="sng" dirty="0" smtClean="0"/>
              <a:t>программы</a:t>
            </a:r>
            <a:r>
              <a:rPr lang="ru-RU" dirty="0" smtClean="0"/>
              <a:t> 1.Повышение уровня благоустройства дворовых территорий.</a:t>
            </a:r>
          </a:p>
          <a:p>
            <a:r>
              <a:rPr lang="ru-RU" dirty="0" smtClean="0"/>
              <a:t>2. Повышение уровня благоустройства общественных территорий.</a:t>
            </a:r>
          </a:p>
          <a:p>
            <a:pPr algn="ctr"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468313" y="-171450"/>
            <a:ext cx="8229600" cy="1143000"/>
          </a:xfrm>
        </p:spPr>
        <p:txBody>
          <a:bodyPr/>
          <a:lstStyle/>
          <a:p>
            <a:pPr algn="ctr"/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Муниципальная программа </a:t>
            </a:r>
            <a:r>
              <a:rPr lang="ru-RU" altLang="ru-RU" sz="2800" b="1" dirty="0" err="1" smtClean="0">
                <a:latin typeface="Times New Roman" pitchFamily="18" charset="0"/>
                <a:cs typeface="Times New Roman" pitchFamily="18" charset="0"/>
              </a:rPr>
              <a:t>Лежневского</a:t>
            </a:r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 городского поселения</a:t>
            </a:r>
          </a:p>
        </p:txBody>
      </p:sp>
      <p:sp>
        <p:nvSpPr>
          <p:cNvPr id="18435" name="TextBox 3"/>
          <p:cNvSpPr txBox="1">
            <a:spLocks noChangeArrowheads="1"/>
          </p:cNvSpPr>
          <p:nvPr/>
        </p:nvSpPr>
        <p:spPr bwMode="auto">
          <a:xfrm>
            <a:off x="428596" y="1000108"/>
            <a:ext cx="850106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algn="ctr">
              <a:buFontTx/>
              <a:buBlip>
                <a:blip r:embed="rId2"/>
              </a:buBlip>
            </a:pPr>
            <a:r>
              <a:rPr lang="ru-RU" altLang="ru-RU" sz="2800" b="1" dirty="0" smtClean="0"/>
              <a:t>Детские игровые площадки </a:t>
            </a:r>
            <a:endParaRPr lang="ru-RU" altLang="ru-RU" sz="2800" b="1" dirty="0"/>
          </a:p>
        </p:txBody>
      </p:sp>
      <p:pic>
        <p:nvPicPr>
          <p:cNvPr id="16" name="Picture 2" descr="https://lampagid.ru/wp-content/uploads/2017/05/image031-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8502474" y="-25932018"/>
            <a:ext cx="3722551" cy="3786214"/>
          </a:xfrm>
          <a:prstGeom prst="rect">
            <a:avLst/>
          </a:prstGeom>
          <a:noFill/>
        </p:spPr>
      </p:pic>
      <p:pic>
        <p:nvPicPr>
          <p:cNvPr id="8194" name="Picture 2" descr="https://www.huzhe.net/files/comments/380751/images/thumbs/380749_c90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57290" y="1428736"/>
            <a:ext cx="7215238" cy="5411429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286380" y="4734342"/>
            <a:ext cx="3152775" cy="2123658"/>
          </a:xfrm>
          <a:prstGeom prst="rect">
            <a:avLst/>
          </a:prstGeom>
          <a:solidFill>
            <a:schemeClr val="bg1">
              <a:lumMod val="85000"/>
              <a:alpha val="72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u="sng" dirty="0"/>
              <a:t>Цель программы</a:t>
            </a:r>
            <a:r>
              <a:rPr lang="ru-RU" dirty="0"/>
              <a:t>: </a:t>
            </a:r>
            <a:endParaRPr lang="ru-RU" dirty="0" smtClean="0"/>
          </a:p>
          <a:p>
            <a:pPr>
              <a:buFontTx/>
              <a:buChar char="-"/>
              <a:defRPr/>
            </a:pPr>
            <a:r>
              <a:rPr lang="ru-RU" sz="1600" dirty="0" smtClean="0"/>
              <a:t>Улучшение уровня благоустроенности территории</a:t>
            </a:r>
          </a:p>
          <a:p>
            <a:pPr>
              <a:buFontTx/>
              <a:buChar char="-"/>
              <a:defRPr/>
            </a:pPr>
            <a:r>
              <a:rPr lang="ru-RU" sz="1600" dirty="0" smtClean="0"/>
              <a:t> обеспечение условий для отдыха и физического развития детей, профилактика детских заболеваний</a:t>
            </a:r>
          </a:p>
          <a:p>
            <a:pPr algn="ctr">
              <a:defRPr/>
            </a:pP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428728" y="5657850"/>
            <a:ext cx="3511550" cy="1200150"/>
          </a:xfrm>
          <a:prstGeom prst="rect">
            <a:avLst/>
          </a:prstGeom>
          <a:solidFill>
            <a:schemeClr val="bg1">
              <a:lumMod val="85000"/>
              <a:alpha val="67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ru-RU" b="1" u="sng" dirty="0"/>
              <a:t>Всего расходов по программе </a:t>
            </a:r>
            <a:r>
              <a:rPr lang="ru-RU" dirty="0"/>
              <a:t>на:</a:t>
            </a:r>
          </a:p>
          <a:p>
            <a:pPr algn="ctr">
              <a:buFontTx/>
              <a:buChar char="-"/>
              <a:defRPr/>
            </a:pPr>
            <a:r>
              <a:rPr lang="ru-RU" dirty="0" smtClean="0"/>
              <a:t>2020 </a:t>
            </a:r>
            <a:r>
              <a:rPr lang="ru-RU" dirty="0"/>
              <a:t>год  </a:t>
            </a:r>
            <a:r>
              <a:rPr lang="ru-RU" dirty="0" smtClean="0"/>
              <a:t>500,0 тыс.руб</a:t>
            </a:r>
            <a:r>
              <a:rPr lang="ru-RU" dirty="0"/>
              <a:t>.;</a:t>
            </a:r>
          </a:p>
          <a:p>
            <a:pPr algn="ctr">
              <a:buFontTx/>
              <a:buChar char="-"/>
              <a:defRPr/>
            </a:pPr>
            <a:r>
              <a:rPr lang="ru-RU" dirty="0"/>
              <a:t> </a:t>
            </a:r>
            <a:r>
              <a:rPr lang="ru-RU" dirty="0" smtClean="0"/>
              <a:t>2021 </a:t>
            </a:r>
            <a:r>
              <a:rPr lang="ru-RU" dirty="0"/>
              <a:t>год </a:t>
            </a:r>
            <a:r>
              <a:rPr lang="ru-RU" dirty="0" smtClean="0"/>
              <a:t>500,0 тыс. </a:t>
            </a:r>
            <a:r>
              <a:rPr lang="ru-RU" dirty="0"/>
              <a:t>руб.;</a:t>
            </a:r>
          </a:p>
          <a:p>
            <a:pPr algn="ctr">
              <a:buFontTx/>
              <a:buChar char="-"/>
              <a:defRPr/>
            </a:pPr>
            <a:r>
              <a:rPr lang="ru-RU" dirty="0"/>
              <a:t> </a:t>
            </a:r>
            <a:r>
              <a:rPr lang="ru-RU" dirty="0" smtClean="0"/>
              <a:t>2022 </a:t>
            </a:r>
            <a:r>
              <a:rPr lang="ru-RU" dirty="0"/>
              <a:t>год </a:t>
            </a:r>
            <a:r>
              <a:rPr lang="ru-RU" dirty="0" smtClean="0"/>
              <a:t>500,0. </a:t>
            </a:r>
            <a:r>
              <a:rPr lang="ru-RU" dirty="0"/>
              <a:t>руб.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 txBox="1">
            <a:spLocks/>
          </p:cNvSpPr>
          <p:nvPr/>
        </p:nvSpPr>
        <p:spPr>
          <a:xfrm>
            <a:off x="250825" y="174625"/>
            <a:ext cx="9037638" cy="1135063"/>
          </a:xfrm>
          <a:prstGeom prst="rect">
            <a:avLst/>
          </a:prstGeom>
        </p:spPr>
        <p:txBody>
          <a:bodyPr anchor="ctr">
            <a:normAutofit fontScale="90000" lnSpcReduction="200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 cap="all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9pPr>
          </a:lstStyle>
          <a:p>
            <a:pPr algn="ctr">
              <a:defRPr/>
            </a:pPr>
            <a:r>
              <a:rPr lang="ru-RU" sz="1800" b="1" dirty="0" smtClean="0">
                <a:solidFill>
                  <a:prstClr val="black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расходов бюджета </a:t>
            </a:r>
            <a:br>
              <a:rPr lang="ru-RU" sz="1800" b="1" dirty="0" smtClean="0">
                <a:solidFill>
                  <a:prstClr val="black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err="1" smtClean="0">
                <a:solidFill>
                  <a:prstClr val="black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Лежневского</a:t>
            </a:r>
            <a:r>
              <a:rPr lang="ru-RU" sz="1800" b="1" dirty="0" smtClean="0">
                <a:solidFill>
                  <a:prstClr val="black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городского поселения по программным и </a:t>
            </a:r>
            <a:r>
              <a:rPr lang="ru-RU" sz="1800" b="1" dirty="0" err="1" smtClean="0">
                <a:solidFill>
                  <a:prstClr val="black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непрограммным</a:t>
            </a:r>
            <a:r>
              <a:rPr lang="ru-RU" sz="1800" b="1" dirty="0" smtClean="0">
                <a:solidFill>
                  <a:prstClr val="black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направлениям</a:t>
            </a:r>
          </a:p>
          <a:p>
            <a:pPr algn="ctr">
              <a:defRPr/>
            </a:pPr>
            <a:r>
              <a:rPr lang="ru-RU" sz="1800" b="1" dirty="0" smtClean="0">
                <a:solidFill>
                  <a:prstClr val="black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2020– 20222 годах</a:t>
            </a:r>
            <a:r>
              <a:rPr lang="ru-RU" sz="1800" dirty="0" smtClean="0">
                <a:solidFill>
                  <a:srgbClr val="4E5B6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solidFill>
                  <a:srgbClr val="4E5B6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rgbClr val="4E5B6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800" dirty="0">
              <a:solidFill>
                <a:srgbClr val="4E5B6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699" name="Прямоугольник 1"/>
          <p:cNvSpPr>
            <a:spLocks noChangeArrowheads="1"/>
          </p:cNvSpPr>
          <p:nvPr/>
        </p:nvSpPr>
        <p:spPr bwMode="auto">
          <a:xfrm>
            <a:off x="8081963" y="1003300"/>
            <a:ext cx="116769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тыс.</a:t>
            </a:r>
            <a:r>
              <a:rPr lang="en-US" alt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руб</a:t>
            </a:r>
            <a:r>
              <a:rPr lang="ru-RU" altLang="ru-RU" b="1" dirty="0">
                <a:solidFill>
                  <a:srgbClr val="000000"/>
                </a:solidFill>
              </a:rPr>
              <a:t>.</a:t>
            </a:r>
            <a:r>
              <a:rPr lang="ru-RU" altLang="ru-RU" b="1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</a:p>
        </p:txBody>
      </p:sp>
      <p:sp>
        <p:nvSpPr>
          <p:cNvPr id="29700" name="TextBox 1"/>
          <p:cNvSpPr txBox="1">
            <a:spLocks noChangeArrowheads="1"/>
          </p:cNvSpPr>
          <p:nvPr/>
        </p:nvSpPr>
        <p:spPr bwMode="auto">
          <a:xfrm>
            <a:off x="1714500" y="1143000"/>
            <a:ext cx="15113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2020 </a:t>
            </a:r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год</a:t>
            </a:r>
          </a:p>
        </p:txBody>
      </p:sp>
      <p:sp>
        <p:nvSpPr>
          <p:cNvPr id="29701" name="TextBox 1"/>
          <p:cNvSpPr txBox="1">
            <a:spLocks noChangeArrowheads="1"/>
          </p:cNvSpPr>
          <p:nvPr/>
        </p:nvSpPr>
        <p:spPr bwMode="auto">
          <a:xfrm>
            <a:off x="6786563" y="1214438"/>
            <a:ext cx="16557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2021 </a:t>
            </a:r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год</a:t>
            </a:r>
          </a:p>
        </p:txBody>
      </p:sp>
      <p:sp>
        <p:nvSpPr>
          <p:cNvPr id="29704" name="TextBox 1"/>
          <p:cNvSpPr txBox="1">
            <a:spLocks noChangeArrowheads="1"/>
          </p:cNvSpPr>
          <p:nvPr/>
        </p:nvSpPr>
        <p:spPr bwMode="auto">
          <a:xfrm>
            <a:off x="1643042" y="5357826"/>
            <a:ext cx="16557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2021год</a:t>
            </a:r>
            <a:endParaRPr lang="ru-RU" altLang="ru-RU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6" name="Диаграмма 15"/>
          <p:cNvGraphicFramePr/>
          <p:nvPr/>
        </p:nvGraphicFramePr>
        <p:xfrm>
          <a:off x="4714876" y="1785926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9" name="Диаграмма 18"/>
          <p:cNvGraphicFramePr/>
          <p:nvPr/>
        </p:nvGraphicFramePr>
        <p:xfrm>
          <a:off x="357158" y="1571612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1" name="Диаграмма 20"/>
          <p:cNvGraphicFramePr/>
          <p:nvPr/>
        </p:nvGraphicFramePr>
        <p:xfrm>
          <a:off x="2857488" y="4214818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073377" y="398040"/>
            <a:ext cx="5472608" cy="74904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57680" y="378568"/>
            <a:ext cx="5170568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orbel"/>
                <a:cs typeface="+mn-cs"/>
              </a:rPr>
              <a:t>Общественно-значимые инвестиционные  проекты</a:t>
            </a:r>
          </a:p>
        </p:txBody>
      </p:sp>
      <p:sp>
        <p:nvSpPr>
          <p:cNvPr id="10" name="Пятиугольник 9"/>
          <p:cNvSpPr/>
          <p:nvPr/>
        </p:nvSpPr>
        <p:spPr>
          <a:xfrm>
            <a:off x="1500166" y="1142984"/>
            <a:ext cx="6572296" cy="285752"/>
          </a:xfrm>
          <a:prstGeom prst="homePlate">
            <a:avLst>
              <a:gd name="adj" fmla="val 32193"/>
            </a:avLst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 smtClean="0">
              <a:solidFill>
                <a:prstClr val="black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solidFill>
                  <a:prstClr val="black"/>
                </a:solidFill>
              </a:rPr>
              <a:t>Устройство детских площадок</a:t>
            </a:r>
            <a:endParaRPr lang="ru-RU" sz="1400" dirty="0">
              <a:solidFill>
                <a:prstClr val="black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143240" y="1428736"/>
            <a:ext cx="3296408" cy="1102807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 sz="1600" b="1" dirty="0"/>
          </a:p>
          <a:p>
            <a:pPr>
              <a:defRPr/>
            </a:pPr>
            <a:r>
              <a:rPr lang="ru-RU" sz="1600" b="1" dirty="0"/>
              <a:t>План на </a:t>
            </a:r>
            <a:r>
              <a:rPr lang="ru-RU" sz="1600" b="1" dirty="0" smtClean="0"/>
              <a:t>2020год </a:t>
            </a:r>
            <a:r>
              <a:rPr lang="ru-RU" sz="1600" b="1" dirty="0"/>
              <a:t>– </a:t>
            </a:r>
            <a:r>
              <a:rPr lang="ru-RU" sz="1600" b="1" dirty="0" smtClean="0"/>
              <a:t>0,5млн</a:t>
            </a:r>
            <a:r>
              <a:rPr lang="ru-RU" sz="1600" b="1" dirty="0"/>
              <a:t>. руб.</a:t>
            </a:r>
          </a:p>
          <a:p>
            <a:pPr>
              <a:defRPr/>
            </a:pPr>
            <a:r>
              <a:rPr lang="ru-RU" sz="1600" b="1" dirty="0"/>
              <a:t>План за </a:t>
            </a:r>
            <a:r>
              <a:rPr lang="ru-RU" sz="1600" b="1" dirty="0" smtClean="0"/>
              <a:t>2021год </a:t>
            </a:r>
            <a:r>
              <a:rPr lang="ru-RU" sz="1600" b="1" dirty="0"/>
              <a:t>– </a:t>
            </a:r>
            <a:r>
              <a:rPr lang="ru-RU" sz="1600" b="1" dirty="0" smtClean="0"/>
              <a:t>0,5млн</a:t>
            </a:r>
            <a:r>
              <a:rPr lang="ru-RU" sz="1600" b="1" dirty="0"/>
              <a:t>. </a:t>
            </a:r>
            <a:r>
              <a:rPr lang="ru-RU" sz="1600" b="1" dirty="0" err="1"/>
              <a:t>руб</a:t>
            </a:r>
            <a:endParaRPr lang="ru-RU" sz="1600" b="1" dirty="0"/>
          </a:p>
          <a:p>
            <a:pPr>
              <a:defRPr/>
            </a:pPr>
            <a:r>
              <a:rPr lang="ru-RU" sz="1600" b="1" dirty="0"/>
              <a:t>План за </a:t>
            </a:r>
            <a:r>
              <a:rPr lang="ru-RU" sz="1600" b="1" dirty="0" smtClean="0"/>
              <a:t>2022год </a:t>
            </a:r>
            <a:r>
              <a:rPr lang="ru-RU" sz="1600" b="1" dirty="0"/>
              <a:t>– </a:t>
            </a:r>
            <a:r>
              <a:rPr lang="ru-RU" sz="1600" b="1" dirty="0" smtClean="0"/>
              <a:t>0,5млн</a:t>
            </a:r>
            <a:r>
              <a:rPr lang="ru-RU" sz="1600" b="1" dirty="0"/>
              <a:t>. руб.</a:t>
            </a:r>
          </a:p>
          <a:p>
            <a:pPr>
              <a:defRPr/>
            </a:pPr>
            <a:r>
              <a:rPr lang="ru-RU" sz="1600" b="1" dirty="0"/>
              <a:t>.</a:t>
            </a:r>
          </a:p>
          <a:p>
            <a:pPr>
              <a:defRPr/>
            </a:pPr>
            <a:endParaRPr lang="ru-RU" sz="1100" b="1" dirty="0"/>
          </a:p>
        </p:txBody>
      </p:sp>
      <p:sp>
        <p:nvSpPr>
          <p:cNvPr id="30730" name="AutoShape 2" descr="Картинки по запросу строительство автомобильной дороги жажлево ильинско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" name="Пятиугольник 7"/>
          <p:cNvSpPr/>
          <p:nvPr/>
        </p:nvSpPr>
        <p:spPr>
          <a:xfrm>
            <a:off x="1285852" y="2571744"/>
            <a:ext cx="6643733" cy="357190"/>
          </a:xfrm>
          <a:prstGeom prst="homePlate">
            <a:avLst>
              <a:gd name="adj" fmla="val 32193"/>
            </a:avLst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 smtClean="0">
              <a:solidFill>
                <a:prstClr val="black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solidFill>
                  <a:prstClr val="black"/>
                </a:solidFill>
              </a:rPr>
              <a:t>Благоустройство дворовых и общественных территорий</a:t>
            </a:r>
            <a:endParaRPr lang="ru-RU" sz="1400" dirty="0">
              <a:solidFill>
                <a:prstClr val="black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143240" y="2928934"/>
            <a:ext cx="3296408" cy="1102807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 sz="1600" b="1" dirty="0"/>
          </a:p>
          <a:p>
            <a:pPr>
              <a:defRPr/>
            </a:pPr>
            <a:r>
              <a:rPr lang="ru-RU" sz="1600" b="1" dirty="0"/>
              <a:t>План на </a:t>
            </a:r>
            <a:r>
              <a:rPr lang="ru-RU" sz="1600" b="1" dirty="0" smtClean="0"/>
              <a:t>2020год </a:t>
            </a:r>
            <a:r>
              <a:rPr lang="ru-RU" sz="1600" b="1" dirty="0"/>
              <a:t>– </a:t>
            </a:r>
            <a:r>
              <a:rPr lang="ru-RU" sz="1600" b="1" dirty="0" smtClean="0"/>
              <a:t>1,0 млн</a:t>
            </a:r>
            <a:r>
              <a:rPr lang="ru-RU" sz="1600" b="1" dirty="0"/>
              <a:t>. руб.</a:t>
            </a:r>
          </a:p>
          <a:p>
            <a:pPr>
              <a:defRPr/>
            </a:pPr>
            <a:r>
              <a:rPr lang="ru-RU" sz="1600" b="1" dirty="0"/>
              <a:t>План за </a:t>
            </a:r>
            <a:r>
              <a:rPr lang="ru-RU" sz="1600" b="1" dirty="0" smtClean="0"/>
              <a:t>2021год </a:t>
            </a:r>
            <a:r>
              <a:rPr lang="ru-RU" sz="1600" b="1" dirty="0"/>
              <a:t>– </a:t>
            </a:r>
            <a:r>
              <a:rPr lang="ru-RU" sz="1600" b="1" dirty="0" smtClean="0"/>
              <a:t>1,0млн</a:t>
            </a:r>
            <a:r>
              <a:rPr lang="ru-RU" sz="1600" b="1" dirty="0"/>
              <a:t>. </a:t>
            </a:r>
            <a:r>
              <a:rPr lang="ru-RU" sz="1600" b="1" dirty="0" err="1"/>
              <a:t>руб</a:t>
            </a:r>
            <a:endParaRPr lang="ru-RU" sz="1600" b="1" dirty="0"/>
          </a:p>
          <a:p>
            <a:pPr>
              <a:defRPr/>
            </a:pPr>
            <a:r>
              <a:rPr lang="ru-RU" sz="1600" b="1" dirty="0"/>
              <a:t>План за </a:t>
            </a:r>
            <a:r>
              <a:rPr lang="ru-RU" sz="1600" b="1" dirty="0" smtClean="0"/>
              <a:t>2022год </a:t>
            </a:r>
            <a:r>
              <a:rPr lang="ru-RU" sz="1600" b="1" dirty="0"/>
              <a:t>– </a:t>
            </a:r>
            <a:r>
              <a:rPr lang="ru-RU" sz="1600" b="1" dirty="0" smtClean="0"/>
              <a:t>1,0млн</a:t>
            </a:r>
            <a:r>
              <a:rPr lang="ru-RU" sz="1600" b="1" dirty="0"/>
              <a:t>. руб.</a:t>
            </a:r>
          </a:p>
          <a:p>
            <a:pPr>
              <a:defRPr/>
            </a:pPr>
            <a:r>
              <a:rPr lang="ru-RU" sz="1600" b="1" dirty="0"/>
              <a:t>.</a:t>
            </a:r>
          </a:p>
          <a:p>
            <a:pPr>
              <a:defRPr/>
            </a:pPr>
            <a:endParaRPr lang="ru-RU" sz="1100" b="1" dirty="0"/>
          </a:p>
        </p:txBody>
      </p:sp>
      <p:sp>
        <p:nvSpPr>
          <p:cNvPr id="11" name="Пятиугольник 10"/>
          <p:cNvSpPr/>
          <p:nvPr/>
        </p:nvSpPr>
        <p:spPr>
          <a:xfrm>
            <a:off x="1714480" y="4000504"/>
            <a:ext cx="6643733" cy="357190"/>
          </a:xfrm>
          <a:prstGeom prst="homePlate">
            <a:avLst>
              <a:gd name="adj" fmla="val 32193"/>
            </a:avLst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 smtClean="0">
              <a:solidFill>
                <a:prstClr val="black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solidFill>
                  <a:prstClr val="black"/>
                </a:solidFill>
              </a:rPr>
              <a:t>Реконструкция уличного освещения</a:t>
            </a:r>
            <a:endParaRPr lang="ru-RU" sz="1400" dirty="0">
              <a:solidFill>
                <a:prstClr val="black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286116" y="4357694"/>
            <a:ext cx="3296408" cy="1102807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 sz="1600" b="1" dirty="0"/>
          </a:p>
          <a:p>
            <a:pPr>
              <a:defRPr/>
            </a:pPr>
            <a:r>
              <a:rPr lang="ru-RU" sz="1600" b="1" dirty="0"/>
              <a:t>План на </a:t>
            </a:r>
            <a:r>
              <a:rPr lang="ru-RU" sz="1600" b="1" dirty="0" smtClean="0"/>
              <a:t>2020год </a:t>
            </a:r>
            <a:r>
              <a:rPr lang="ru-RU" sz="1600" b="1" dirty="0"/>
              <a:t>– </a:t>
            </a:r>
            <a:r>
              <a:rPr lang="ru-RU" sz="1600" b="1" dirty="0" smtClean="0"/>
              <a:t>1,5млн</a:t>
            </a:r>
            <a:r>
              <a:rPr lang="ru-RU" sz="1600" b="1" dirty="0"/>
              <a:t>. руб.</a:t>
            </a:r>
          </a:p>
          <a:p>
            <a:pPr>
              <a:defRPr/>
            </a:pPr>
            <a:r>
              <a:rPr lang="ru-RU" sz="1600" b="1" dirty="0"/>
              <a:t>План за </a:t>
            </a:r>
            <a:r>
              <a:rPr lang="ru-RU" sz="1600" b="1" dirty="0" smtClean="0"/>
              <a:t>2021год </a:t>
            </a:r>
            <a:r>
              <a:rPr lang="ru-RU" sz="1600" b="1" dirty="0"/>
              <a:t>– </a:t>
            </a:r>
            <a:r>
              <a:rPr lang="ru-RU" sz="1600" b="1" dirty="0" smtClean="0"/>
              <a:t>2,5млн</a:t>
            </a:r>
            <a:r>
              <a:rPr lang="ru-RU" sz="1600" b="1" dirty="0"/>
              <a:t>. </a:t>
            </a:r>
            <a:r>
              <a:rPr lang="ru-RU" sz="1600" b="1" dirty="0" err="1"/>
              <a:t>руб</a:t>
            </a:r>
            <a:endParaRPr lang="ru-RU" sz="1600" b="1" dirty="0"/>
          </a:p>
          <a:p>
            <a:pPr>
              <a:defRPr/>
            </a:pPr>
            <a:r>
              <a:rPr lang="ru-RU" sz="1600" b="1" dirty="0"/>
              <a:t>План за </a:t>
            </a:r>
            <a:r>
              <a:rPr lang="ru-RU" sz="1600" b="1" dirty="0" smtClean="0"/>
              <a:t>2022год </a:t>
            </a:r>
            <a:r>
              <a:rPr lang="ru-RU" sz="1600" b="1" dirty="0"/>
              <a:t>– </a:t>
            </a:r>
            <a:r>
              <a:rPr lang="ru-RU" sz="1600" b="1" dirty="0" smtClean="0"/>
              <a:t>1,3млн</a:t>
            </a:r>
            <a:r>
              <a:rPr lang="ru-RU" sz="1600" b="1" dirty="0"/>
              <a:t>. руб.</a:t>
            </a:r>
          </a:p>
          <a:p>
            <a:pPr>
              <a:defRPr/>
            </a:pPr>
            <a:r>
              <a:rPr lang="ru-RU" sz="1600" b="1" dirty="0"/>
              <a:t>.</a:t>
            </a:r>
          </a:p>
          <a:p>
            <a:pPr>
              <a:defRPr/>
            </a:pPr>
            <a:endParaRPr lang="ru-RU" sz="11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ctrTitle"/>
          </p:nvPr>
        </p:nvSpPr>
        <p:spPr>
          <a:xfrm>
            <a:off x="323850" y="-26988"/>
            <a:ext cx="6119813" cy="503238"/>
          </a:xfrm>
        </p:spPr>
        <p:txBody>
          <a:bodyPr>
            <a:normAutofit/>
          </a:bodyPr>
          <a:lstStyle/>
          <a:p>
            <a:pPr eaLnBrk="1" hangingPunct="1"/>
            <a:r>
              <a:rPr lang="ru-RU" altLang="ru-RU" sz="1800" b="1" smtClean="0">
                <a:latin typeface="Times New Roman" pitchFamily="18" charset="0"/>
                <a:cs typeface="Times New Roman" pitchFamily="18" charset="0"/>
              </a:rPr>
              <a:t>Уважаемые жители Лежневского городского поселения!</a:t>
            </a:r>
          </a:p>
        </p:txBody>
      </p:sp>
      <p:sp>
        <p:nvSpPr>
          <p:cNvPr id="614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928688"/>
            <a:ext cx="6696075" cy="5095875"/>
          </a:xfrm>
        </p:spPr>
        <p:txBody>
          <a:bodyPr>
            <a:normAutofit lnSpcReduction="10000"/>
          </a:bodyPr>
          <a:lstStyle/>
          <a:p>
            <a:pPr algn="just" eaLnBrk="1" hangingPunct="1"/>
            <a:r>
              <a:rPr lang="ru-RU" sz="1800" dirty="0" smtClean="0">
                <a:solidFill>
                  <a:schemeClr val="tx1"/>
                </a:solidFill>
              </a:rPr>
              <a:t>Представляем Вашему вниманию информационный материал – «Бюджет для граждан» – аналитический документ, подготовленный в целях предоставления гражданам актуальной информации о проекте бюджета </a:t>
            </a:r>
            <a:r>
              <a:rPr lang="ru-RU" sz="1800" dirty="0" err="1" smtClean="0">
                <a:solidFill>
                  <a:schemeClr val="tx1"/>
                </a:solidFill>
              </a:rPr>
              <a:t>Лежневского</a:t>
            </a:r>
            <a:r>
              <a:rPr lang="ru-RU" sz="1800" dirty="0" smtClean="0">
                <a:solidFill>
                  <a:schemeClr val="tx1"/>
                </a:solidFill>
              </a:rPr>
              <a:t> городского поселения на 2019 год и на плановый период 2020 и 2021 годов. «Бюджет для граждан» нацелен на получение обратной связи от граждан, которым интересны современные проблемы муниципальных финансов в </a:t>
            </a:r>
            <a:r>
              <a:rPr lang="ru-RU" sz="1800" dirty="0" err="1" smtClean="0">
                <a:solidFill>
                  <a:schemeClr val="tx1"/>
                </a:solidFill>
              </a:rPr>
              <a:t>Лежневском</a:t>
            </a:r>
            <a:r>
              <a:rPr lang="ru-RU" sz="1800" dirty="0" smtClean="0">
                <a:solidFill>
                  <a:schemeClr val="tx1"/>
                </a:solidFill>
              </a:rPr>
              <a:t> городском поселении. «Бюджет для граждан» разработан в формате, доступном для широкого круга пользователей, для ознакомления граждан с задачами и приоритетными направлениями бюджетной политики, основными условиями формирования бюджета, источниками доходов бюджетов, направлениями бюджетных расходов, планируемыми результатами использования бюджетных ассигнований, а также вовлечения граждан в обсуждение бюджетных решений. Представленная информация обеспечивает реализацию принципов прозрачности и открытости бюджетного процесса в </a:t>
            </a:r>
            <a:r>
              <a:rPr lang="ru-RU" sz="1800" dirty="0" err="1" smtClean="0">
                <a:solidFill>
                  <a:schemeClr val="tx1"/>
                </a:solidFill>
              </a:rPr>
              <a:t>Лежневском</a:t>
            </a:r>
            <a:r>
              <a:rPr lang="ru-RU" sz="1800" dirty="0" smtClean="0">
                <a:solidFill>
                  <a:schemeClr val="tx1"/>
                </a:solidFill>
              </a:rPr>
              <a:t> городском поселении.</a:t>
            </a:r>
          </a:p>
          <a:p>
            <a:pPr algn="just" eaLnBrk="1" hangingPunct="1"/>
            <a:endParaRPr lang="ru-RU" alt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http://cs314421.vk.me/v314421815/8f44/a6I5ppJ7KQ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29438" y="773113"/>
            <a:ext cx="2106612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4"/>
          <p:cNvSpPr>
            <a:spLocks noChangeArrowheads="1"/>
          </p:cNvSpPr>
          <p:nvPr/>
        </p:nvSpPr>
        <p:spPr bwMode="auto">
          <a:xfrm>
            <a:off x="179388" y="6154738"/>
            <a:ext cx="85693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600" b="1" dirty="0">
                <a:latin typeface="Times New Roman" pitchFamily="18" charset="0"/>
                <a:cs typeface="Times New Roman" pitchFamily="18" charset="0"/>
              </a:rPr>
              <a:t>Глава </a:t>
            </a:r>
            <a:r>
              <a:rPr lang="ru-RU" altLang="ru-RU" sz="1600" b="1" dirty="0" err="1">
                <a:latin typeface="Times New Roman" pitchFamily="18" charset="0"/>
                <a:cs typeface="Times New Roman" pitchFamily="18" charset="0"/>
              </a:rPr>
              <a:t>Лежневского</a:t>
            </a:r>
            <a:r>
              <a:rPr lang="ru-RU" altLang="ru-RU" sz="1600" b="1" dirty="0">
                <a:latin typeface="Times New Roman" pitchFamily="18" charset="0"/>
                <a:cs typeface="Times New Roman" pitchFamily="18" charset="0"/>
              </a:rPr>
              <a:t>                     </a:t>
            </a:r>
          </a:p>
          <a:p>
            <a:r>
              <a:rPr lang="ru-RU" altLang="ru-RU" sz="1600" b="1" dirty="0">
                <a:latin typeface="Times New Roman" pitchFamily="18" charset="0"/>
                <a:cs typeface="Times New Roman" pitchFamily="18" charset="0"/>
              </a:rPr>
              <a:t>муниципального района                                                                                П.Н. Колесников</a:t>
            </a:r>
          </a:p>
        </p:txBody>
      </p:sp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500430" y="5929312"/>
            <a:ext cx="2295525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468313" y="-171450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ДОЛГ ЛЕЖНЕВСОГО ГОРОДСКОГО ПОСЕЛЕНИЯ</a:t>
            </a:r>
          </a:p>
        </p:txBody>
      </p:sp>
      <p:sp>
        <p:nvSpPr>
          <p:cNvPr id="31747" name="TextBox 3"/>
          <p:cNvSpPr txBox="1">
            <a:spLocks noChangeArrowheads="1"/>
          </p:cNvSpPr>
          <p:nvPr/>
        </p:nvSpPr>
        <p:spPr bwMode="auto">
          <a:xfrm>
            <a:off x="2571750" y="1143000"/>
            <a:ext cx="4357688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 typeface="Wingdings 2" pitchFamily="18" charset="2"/>
              <a:buNone/>
            </a:pPr>
            <a:r>
              <a:rPr lang="ru-RU" sz="2000" b="1" dirty="0" smtClean="0"/>
              <a:t>Предельный объем </a:t>
            </a:r>
            <a:r>
              <a:rPr lang="ru-RU" sz="2000" b="1" dirty="0"/>
              <a:t>муниципального долга </a:t>
            </a:r>
            <a:r>
              <a:rPr lang="ru-RU" sz="2000" b="1" dirty="0" smtClean="0"/>
              <a:t>:</a:t>
            </a:r>
            <a:endParaRPr lang="ru-RU" sz="2000" b="1" dirty="0"/>
          </a:p>
          <a:p>
            <a:pPr algn="ctr">
              <a:buFont typeface="Wingdings 2" pitchFamily="18" charset="2"/>
              <a:buNone/>
            </a:pPr>
            <a:r>
              <a:rPr lang="ru-RU" sz="2000" b="1" dirty="0" smtClean="0"/>
              <a:t>   на 2020 год </a:t>
            </a:r>
            <a:r>
              <a:rPr lang="ru-RU" sz="2000" b="1" dirty="0"/>
              <a:t>– </a:t>
            </a:r>
            <a:r>
              <a:rPr lang="ru-RU" sz="2000" b="1" dirty="0" smtClean="0"/>
              <a:t>15600,0тыс.руб.;</a:t>
            </a:r>
          </a:p>
          <a:p>
            <a:pPr algn="ctr">
              <a:buFont typeface="Wingdings 2" pitchFamily="18" charset="2"/>
              <a:buNone/>
            </a:pPr>
            <a:r>
              <a:rPr lang="ru-RU" sz="2000" b="1" dirty="0" smtClean="0"/>
              <a:t>на 2021 год –16100,0тыс.руб</a:t>
            </a:r>
            <a:r>
              <a:rPr lang="ru-RU" sz="2000" b="1" dirty="0"/>
              <a:t>.;</a:t>
            </a:r>
          </a:p>
          <a:p>
            <a:pPr algn="ctr">
              <a:buFont typeface="Wingdings 2" pitchFamily="18" charset="2"/>
              <a:buNone/>
            </a:pPr>
            <a:r>
              <a:rPr lang="ru-RU" sz="2000" b="1" dirty="0" smtClean="0"/>
              <a:t>     на 2022 год </a:t>
            </a:r>
            <a:r>
              <a:rPr lang="ru-RU" sz="2000" b="1" dirty="0">
                <a:solidFill>
                  <a:srgbClr val="000000"/>
                </a:solidFill>
              </a:rPr>
              <a:t>–</a:t>
            </a:r>
            <a:r>
              <a:rPr lang="ru-RU" sz="2000" b="1" dirty="0"/>
              <a:t> </a:t>
            </a:r>
            <a:r>
              <a:rPr lang="ru-RU" sz="2000" b="1" dirty="0" smtClean="0"/>
              <a:t>16400,0 тыс.руб.</a:t>
            </a:r>
            <a:endParaRPr lang="ru-RU" altLang="ru-RU" sz="2000" dirty="0"/>
          </a:p>
        </p:txBody>
      </p:sp>
      <p:sp>
        <p:nvSpPr>
          <p:cNvPr id="31748" name="TextBox 3"/>
          <p:cNvSpPr txBox="1">
            <a:spLocks noChangeArrowheads="1"/>
          </p:cNvSpPr>
          <p:nvPr/>
        </p:nvSpPr>
        <p:spPr bwMode="auto">
          <a:xfrm>
            <a:off x="2643188" y="3214688"/>
            <a:ext cx="4357687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 typeface="Wingdings 2" pitchFamily="18" charset="2"/>
              <a:buNone/>
            </a:pPr>
            <a:r>
              <a:rPr lang="ru-RU" sz="2000" b="1" dirty="0"/>
              <a:t>Прогноз объема муниципального долга :</a:t>
            </a:r>
          </a:p>
          <a:p>
            <a:pPr algn="ctr">
              <a:buFont typeface="Wingdings 2" pitchFamily="18" charset="2"/>
              <a:buNone/>
            </a:pPr>
            <a:r>
              <a:rPr lang="ru-RU" sz="2000" b="1" dirty="0"/>
              <a:t>на </a:t>
            </a:r>
            <a:r>
              <a:rPr lang="ru-RU" sz="2000" b="1" dirty="0" smtClean="0"/>
              <a:t>01.01.2021 </a:t>
            </a:r>
            <a:r>
              <a:rPr lang="ru-RU" sz="2000" b="1" dirty="0"/>
              <a:t>– 0,0 руб.;</a:t>
            </a:r>
          </a:p>
          <a:p>
            <a:pPr algn="ctr">
              <a:buFont typeface="Wingdings 2" pitchFamily="18" charset="2"/>
              <a:buNone/>
            </a:pPr>
            <a:r>
              <a:rPr lang="ru-RU" sz="2000" b="1" dirty="0"/>
              <a:t>на </a:t>
            </a:r>
            <a:r>
              <a:rPr lang="ru-RU" sz="2000" b="1" dirty="0" smtClean="0"/>
              <a:t>01.01.2022 </a:t>
            </a:r>
            <a:r>
              <a:rPr lang="ru-RU" sz="2000" b="1" dirty="0"/>
              <a:t>–0,0 руб</a:t>
            </a:r>
            <a:r>
              <a:rPr lang="ru-RU" sz="2000" b="1" dirty="0" smtClean="0"/>
              <a:t>.;</a:t>
            </a:r>
          </a:p>
          <a:p>
            <a:pPr algn="ctr"/>
            <a:r>
              <a:rPr lang="ru-RU" sz="2000" b="1" dirty="0" smtClean="0"/>
              <a:t>на 01.01.2023 –0,0 руб.;</a:t>
            </a:r>
          </a:p>
          <a:p>
            <a:pPr algn="ctr">
              <a:buFont typeface="Wingdings 2" pitchFamily="18" charset="2"/>
              <a:buNone/>
            </a:pPr>
            <a:endParaRPr lang="ru-RU" sz="2000" b="1" dirty="0" smtClean="0"/>
          </a:p>
          <a:p>
            <a:pPr algn="ctr">
              <a:buFont typeface="Wingdings 2" pitchFamily="18" charset="2"/>
              <a:buNone/>
            </a:pP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8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Участие граждан в бюджетном процессе</a:t>
            </a:r>
          </a:p>
        </p:txBody>
      </p:sp>
      <p:pic>
        <p:nvPicPr>
          <p:cNvPr id="33795" name="Содержимое 5" descr="1389202444-5-steps-conquering-public-spearking-anxiety-2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071813" y="1071563"/>
            <a:ext cx="2857500" cy="1500187"/>
          </a:xfrm>
        </p:spPr>
      </p:pic>
      <p:sp>
        <p:nvSpPr>
          <p:cNvPr id="33796" name="Rectangle 2"/>
          <p:cNvSpPr>
            <a:spLocks noChangeArrowheads="1"/>
          </p:cNvSpPr>
          <p:nvPr/>
        </p:nvSpPr>
        <p:spPr bwMode="auto">
          <a:xfrm>
            <a:off x="428625" y="2286000"/>
            <a:ext cx="8358188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49263" eaLnBrk="0" hangingPunct="0"/>
            <a:endParaRPr lang="ru-RU" sz="1400">
              <a:latin typeface="Times New Roman" pitchFamily="18" charset="0"/>
              <a:cs typeface="Times New Roman" pitchFamily="18" charset="0"/>
            </a:endParaRPr>
          </a:p>
          <a:p>
            <a:pPr indent="449263" eaLnBrk="0" hangingPunct="0"/>
            <a:endParaRPr lang="ru-RU" sz="1400">
              <a:latin typeface="Times New Roman" pitchFamily="18" charset="0"/>
              <a:cs typeface="Times New Roman" pitchFamily="18" charset="0"/>
            </a:endParaRPr>
          </a:p>
          <a:p>
            <a:pPr indent="449263" algn="just" eaLnBrk="0" hangingPunct="0"/>
            <a:r>
              <a:rPr lang="ru-RU" sz="16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Обсуждение гражданами проекта бюджета Лежневского городского прселения     (проекта об исполнении бюджета Лежневского городского прселения )  возможно  посредством участия граждан в публичных слушаниях. Публичные слушания в Лежневском городского прселения проводятся дважды в год: </a:t>
            </a:r>
            <a:endParaRPr lang="ru-RU" sz="1600">
              <a:solidFill>
                <a:srgbClr val="002060"/>
              </a:solidFill>
            </a:endParaRPr>
          </a:p>
          <a:p>
            <a:pPr indent="449263" algn="just" eaLnBrk="0" hangingPunct="0"/>
            <a:r>
              <a:rPr lang="ru-RU" sz="16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по проекту бюджета Лежневского городского прселения ;</a:t>
            </a:r>
            <a:endParaRPr lang="ru-RU" sz="1600">
              <a:solidFill>
                <a:srgbClr val="002060"/>
              </a:solidFill>
            </a:endParaRPr>
          </a:p>
          <a:p>
            <a:pPr indent="449263" algn="just" eaLnBrk="0" hangingPunct="0"/>
            <a:r>
              <a:rPr lang="ru-RU" sz="16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по годовому отчету об исполнении  бюджета Лежневского городского прселения .</a:t>
            </a:r>
            <a:endParaRPr lang="ru-RU" sz="1600">
              <a:solidFill>
                <a:srgbClr val="002060"/>
              </a:solidFill>
            </a:endParaRPr>
          </a:p>
          <a:p>
            <a:pPr indent="449263" algn="just" eaLnBrk="0" hangingPunct="0"/>
            <a:r>
              <a:rPr lang="ru-RU" sz="16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Все граждане Российской Федерации, проживающие на территории Лежневского муниципального района вправе принять участие в публичных слушаниях.</a:t>
            </a:r>
            <a:endParaRPr lang="ru-RU" sz="1600">
              <a:solidFill>
                <a:srgbClr val="002060"/>
              </a:solidFill>
            </a:endParaRPr>
          </a:p>
          <a:p>
            <a:pPr indent="449263" algn="just" eaLnBrk="0" hangingPunct="0"/>
            <a:r>
              <a:rPr lang="ru-RU" sz="16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Информация о дате, месте и времени проведения публичных слушаний размещается Администрацией Лежневского муниципального района в районной газете </a:t>
            </a:r>
            <a:r>
              <a:rPr lang="ru-RU" sz="1600">
                <a:solidFill>
                  <a:srgbClr val="002060"/>
                </a:solidFill>
                <a:cs typeface="Times New Roman" pitchFamily="18" charset="0"/>
              </a:rPr>
              <a:t>«</a:t>
            </a:r>
            <a:r>
              <a:rPr lang="ru-RU" sz="16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Сельские вести</a:t>
            </a:r>
            <a:r>
              <a:rPr lang="ru-RU" sz="1600">
                <a:solidFill>
                  <a:srgbClr val="002060"/>
                </a:solidFill>
                <a:cs typeface="Times New Roman" pitchFamily="18" charset="0"/>
              </a:rPr>
              <a:t>»</a:t>
            </a:r>
            <a:r>
              <a:rPr lang="ru-RU" sz="16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 в сети Интернет на официальном сайте  </a:t>
            </a:r>
            <a:r>
              <a:rPr lang="ru-RU" sz="16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http://lezhnevo.ru</a:t>
            </a:r>
            <a:r>
              <a:rPr lang="ru-RU" sz="16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не позднее чем за семь дней до даты их проведения.</a:t>
            </a:r>
          </a:p>
          <a:p>
            <a:pPr indent="449263" eaLnBrk="0" hangingPunct="0"/>
            <a:endParaRPr lang="ru-RU" sz="1400">
              <a:latin typeface="Times New Roman" pitchFamily="18" charset="0"/>
            </a:endParaRPr>
          </a:p>
          <a:p>
            <a:pPr indent="449263" eaLnBrk="0" hangingPunct="0"/>
            <a:endParaRPr lang="ru-RU" sz="1400">
              <a:latin typeface="Times New Roman" pitchFamily="18" charset="0"/>
            </a:endParaRPr>
          </a:p>
          <a:p>
            <a:pPr indent="449263" eaLnBrk="0" hangingPunct="0"/>
            <a:endParaRPr lang="ru-RU" sz="1400">
              <a:latin typeface="Times New Roman" pitchFamily="18" charset="0"/>
            </a:endParaRPr>
          </a:p>
          <a:p>
            <a:pPr indent="449263" eaLnBrk="0" hangingPunct="0"/>
            <a:endParaRPr lang="ru-RU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Заголовок 3"/>
          <p:cNvSpPr>
            <a:spLocks noGrp="1"/>
          </p:cNvSpPr>
          <p:nvPr>
            <p:ph type="title"/>
          </p:nvPr>
        </p:nvSpPr>
        <p:spPr>
          <a:xfrm>
            <a:off x="2428860" y="785794"/>
            <a:ext cx="4214842" cy="785818"/>
          </a:xfrm>
        </p:spPr>
        <p:txBody>
          <a:bodyPr/>
          <a:lstStyle/>
          <a:p>
            <a:pPr>
              <a:defRPr/>
            </a:pP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КОНТАКТНАЯ ИНФОРМАЦИЯ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214438"/>
            <a:ext cx="8472488" cy="5072062"/>
          </a:xfrm>
        </p:spPr>
        <p:txBody>
          <a:bodyPr/>
          <a:lstStyle/>
          <a:p>
            <a:pPr algn="just">
              <a:buFont typeface="Arial" charset="0"/>
              <a:buNone/>
              <a:defRPr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		</a:t>
            </a:r>
          </a:p>
          <a:p>
            <a:pPr algn="just">
              <a:buFont typeface="Arial" charset="0"/>
              <a:buNone/>
              <a:defRPr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	Материалы подготовлены Финансовым   отделом Администрации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Лежневского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муниципального района.</a:t>
            </a:r>
          </a:p>
          <a:p>
            <a:pPr algn="just">
              <a:buFont typeface="Arial" charset="0"/>
              <a:buNone/>
              <a:defRPr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	Организация личного приема граждан (физических лиц), в том числе представителей организаций (юридических лиц), общественных объединений, государственных органов, органов местного самоуправления в Финансовом отделе Администрации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Лежневского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муниципального района осуществляется Заместителем Главы – Начальником финансового отдела Лебедевой Еленой Александровной.</a:t>
            </a:r>
          </a:p>
          <a:p>
            <a:pPr algn="just">
              <a:buFont typeface="Arial" charset="0"/>
              <a:buNone/>
              <a:defRPr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	Организация личного приема граждан  </a:t>
            </a:r>
            <a:r>
              <a:rPr lang="ru-RU" sz="1600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Заместителем Главы администрации - Начальником   финансового   отдела  Лебедевой  Еленой  Александровной:   пятница  с 10</a:t>
            </a:r>
            <a:r>
              <a:rPr lang="ru-RU" sz="1600" kern="0" baseline="30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00</a:t>
            </a:r>
            <a:r>
              <a:rPr lang="ru-RU" sz="1600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до 12</a:t>
            </a:r>
            <a:r>
              <a:rPr lang="ru-RU" sz="1600" kern="0" baseline="30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00</a:t>
            </a:r>
            <a:r>
              <a:rPr lang="ru-RU" sz="1600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, </a:t>
            </a:r>
            <a:r>
              <a:rPr lang="ru-RU" sz="16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адресу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Ивановская область, пос. Лежнево, ул. Октябрьская, д. 32</a:t>
            </a:r>
          </a:p>
          <a:p>
            <a:pPr algn="just">
              <a:buFont typeface="Arial" charset="0"/>
              <a:buNone/>
              <a:defRPr/>
            </a:pPr>
            <a:r>
              <a:rPr lang="ru-RU" sz="1600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	Личный прием граждан осуществляется по предварительной записи  лично, либо по телефону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8(49357) 2-14-33, а</a:t>
            </a:r>
            <a:r>
              <a:rPr lang="ru-RU" sz="16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дрес электронной почты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lejnevo_rfo@mail.ru</a:t>
            </a:r>
            <a:endParaRPr lang="ru-RU" sz="1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charset="0"/>
              <a:buNone/>
              <a:defRPr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	Также на официальном сайте Администрации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Лежневского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муниципального района работает интернет-приемная.	</a:t>
            </a:r>
          </a:p>
          <a:p>
            <a:pPr algn="just">
              <a:buFont typeface="Arial" charset="0"/>
              <a:buNone/>
              <a:defRPr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	Информация о возможностях взаимодействия и графике приема граждан депутатами Совета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Лежневского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муниципального района представлена  на сайте Администрации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Лежневского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муниципального района  в разделе «Совет депутатов».</a:t>
            </a:r>
          </a:p>
          <a:p>
            <a:pPr algn="just">
              <a:buFont typeface="Arial" charset="0"/>
              <a:buNone/>
              <a:defRPr/>
            </a:pPr>
            <a:endParaRPr lang="ru-RU" sz="1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charset="0"/>
              <a:buNone/>
              <a:defRPr/>
            </a:pPr>
            <a:endParaRPr lang="ru-RU" sz="1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charset="0"/>
              <a:buNone/>
              <a:defRPr/>
            </a:pPr>
            <a:endParaRPr lang="ru-RU" sz="1600" kern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charset="0"/>
              <a:buNone/>
              <a:defRPr/>
            </a:pPr>
            <a:endParaRPr lang="ru-RU" sz="1400" kern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Char char="•"/>
              <a:defRPr/>
            </a:pPr>
            <a:endParaRPr lang="ru-RU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819" name="Picture 6" descr="http://gazetaingush.ru/sites/default/files/news/20170403-v-ufssp-rossii-po-respublike-ingushetiya-12-aprelya-proydet-den-edinogo-priema-grazhdan/ispolkom63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15125" y="285750"/>
            <a:ext cx="20002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Picture 8" descr="http://gazeta-leninsk.ru/wp-content/uploads/2016/10/4385ec4c20078b402c9e5cc52f832d39-768x35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50" y="142875"/>
            <a:ext cx="2143125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42844" y="357166"/>
            <a:ext cx="878684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/>
              <a:t>Бюджет </a:t>
            </a:r>
            <a:r>
              <a:rPr lang="ru-RU" sz="1400" dirty="0" smtClean="0"/>
              <a:t>- в переводе со </a:t>
            </a:r>
            <a:r>
              <a:rPr lang="ru-RU" sz="1400" dirty="0" err="1" smtClean="0"/>
              <a:t>старонормандского</a:t>
            </a:r>
            <a:r>
              <a:rPr lang="ru-RU" sz="1400" dirty="0" smtClean="0"/>
              <a:t> </a:t>
            </a:r>
            <a:r>
              <a:rPr lang="ru-RU" sz="1400" dirty="0" err="1" smtClean="0"/>
              <a:t>bougette</a:t>
            </a:r>
            <a:r>
              <a:rPr lang="ru-RU" sz="1400" dirty="0" smtClean="0"/>
              <a:t> – это сумка,</a:t>
            </a:r>
          </a:p>
          <a:p>
            <a:r>
              <a:rPr lang="ru-RU" sz="1400" dirty="0" smtClean="0"/>
              <a:t>кошелёк, мешок с деньгами.</a:t>
            </a:r>
          </a:p>
          <a:p>
            <a:endParaRPr lang="ru-RU" sz="1400" dirty="0" smtClean="0"/>
          </a:p>
          <a:p>
            <a:r>
              <a:rPr lang="ru-RU" sz="1400" b="1" dirty="0" smtClean="0"/>
              <a:t>Бюджет</a:t>
            </a:r>
            <a:r>
              <a:rPr lang="ru-RU" sz="1400" dirty="0" smtClean="0"/>
              <a:t> – это схема расходов и доходов определенного лица, бизнеса,</a:t>
            </a:r>
          </a:p>
          <a:p>
            <a:r>
              <a:rPr lang="ru-RU" sz="1400" dirty="0" smtClean="0"/>
              <a:t>семьи или государства, которая утверждается строго на определенный</a:t>
            </a:r>
          </a:p>
          <a:p>
            <a:r>
              <a:rPr lang="ru-RU" sz="1400" dirty="0" smtClean="0"/>
              <a:t>период времени.</a:t>
            </a:r>
          </a:p>
        </p:txBody>
      </p:sp>
      <p:pic>
        <p:nvPicPr>
          <p:cNvPr id="1028" name="Picture 4" descr="https://www.volynnews.com/files/news/2014/11-11/135763/65453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15140" y="0"/>
            <a:ext cx="1857388" cy="185738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9" name="Прямоугольник 8"/>
          <p:cNvSpPr/>
          <p:nvPr/>
        </p:nvSpPr>
        <p:spPr>
          <a:xfrm>
            <a:off x="142844" y="2000241"/>
            <a:ext cx="3143272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/>
              <a:t>Государственный бюджет </a:t>
            </a:r>
            <a:r>
              <a:rPr lang="ru-RU" sz="1400" dirty="0" smtClean="0"/>
              <a:t>– это</a:t>
            </a:r>
          </a:p>
          <a:p>
            <a:r>
              <a:rPr lang="ru-RU" sz="1400" dirty="0" smtClean="0"/>
              <a:t>важнейший документ, который состоит</a:t>
            </a:r>
          </a:p>
          <a:p>
            <a:r>
              <a:rPr lang="ru-RU" sz="1400" dirty="0" smtClean="0"/>
              <a:t>из целого ряда финансовых смет</a:t>
            </a:r>
          </a:p>
          <a:p>
            <a:r>
              <a:rPr lang="ru-RU" sz="1400" dirty="0" smtClean="0"/>
              <a:t>различных ведомств, служб и</a:t>
            </a:r>
          </a:p>
          <a:p>
            <a:r>
              <a:rPr lang="ru-RU" sz="1400" dirty="0" smtClean="0"/>
              <a:t>государственных программ. Именно в</a:t>
            </a:r>
          </a:p>
          <a:p>
            <a:r>
              <a:rPr lang="ru-RU" sz="1400" dirty="0" smtClean="0"/>
              <a:t>нем определяются те потребности,</a:t>
            </a:r>
          </a:p>
          <a:p>
            <a:r>
              <a:rPr lang="ru-RU" sz="1400" dirty="0" smtClean="0"/>
              <a:t>которые подлежат удовлетворению за</a:t>
            </a:r>
          </a:p>
          <a:p>
            <a:r>
              <a:rPr lang="ru-RU" sz="1400" dirty="0" smtClean="0"/>
              <a:t>счет денежных средств государственной</a:t>
            </a:r>
          </a:p>
          <a:p>
            <a:r>
              <a:rPr lang="ru-RU" sz="1400" dirty="0" smtClean="0"/>
              <a:t>казны. Также в бюджете указываются</a:t>
            </a:r>
          </a:p>
          <a:p>
            <a:r>
              <a:rPr lang="ru-RU" sz="1400" dirty="0" smtClean="0"/>
              <a:t>основные источники и ожидаемые</a:t>
            </a:r>
          </a:p>
          <a:p>
            <a:r>
              <a:rPr lang="ru-RU" sz="1400" dirty="0" smtClean="0"/>
              <a:t>поступления в казну государства.</a:t>
            </a:r>
            <a:endParaRPr lang="ru-RU" sz="1400" dirty="0"/>
          </a:p>
        </p:txBody>
      </p:sp>
      <p:pic>
        <p:nvPicPr>
          <p:cNvPr id="1030" name="Picture 6" descr="http://vdvsp.ru/pic/news/144889086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78" y="1857364"/>
            <a:ext cx="2952770" cy="2214578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6215074" y="2000240"/>
            <a:ext cx="264319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/>
              <a:t>Бюджет муниципального</a:t>
            </a:r>
          </a:p>
          <a:p>
            <a:r>
              <a:rPr lang="ru-RU" sz="1400" b="1" dirty="0" smtClean="0"/>
              <a:t>образования </a:t>
            </a:r>
            <a:r>
              <a:rPr lang="ru-RU" sz="1400" dirty="0" smtClean="0"/>
              <a:t>– это форма</a:t>
            </a:r>
          </a:p>
          <a:p>
            <a:r>
              <a:rPr lang="ru-RU" sz="1400" dirty="0" smtClean="0"/>
              <a:t>образования и расходования</a:t>
            </a:r>
          </a:p>
          <a:p>
            <a:r>
              <a:rPr lang="ru-RU" sz="1400" dirty="0" smtClean="0"/>
              <a:t>денежных средств,</a:t>
            </a:r>
          </a:p>
          <a:p>
            <a:r>
              <a:rPr lang="ru-RU" sz="1400" dirty="0" smtClean="0"/>
              <a:t>предназначенных для</a:t>
            </a:r>
          </a:p>
          <a:p>
            <a:r>
              <a:rPr lang="ru-RU" sz="1400" dirty="0" smtClean="0"/>
              <a:t>обеспечения задач и функций,</a:t>
            </a:r>
          </a:p>
          <a:p>
            <a:r>
              <a:rPr lang="ru-RU" sz="1400" dirty="0" smtClean="0"/>
              <a:t>отнесенных к предметам</a:t>
            </a:r>
          </a:p>
          <a:p>
            <a:r>
              <a:rPr lang="ru-RU" sz="1400" dirty="0" smtClean="0"/>
              <a:t>ведения местного</a:t>
            </a:r>
          </a:p>
          <a:p>
            <a:r>
              <a:rPr lang="ru-RU" sz="1400" dirty="0" smtClean="0"/>
              <a:t>самоуправления</a:t>
            </a:r>
            <a:endParaRPr lang="ru-RU" sz="14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71472" y="5214950"/>
            <a:ext cx="778674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Граждане – и как налогоплательщики, и как потребители общественных услуг – должны</a:t>
            </a:r>
          </a:p>
          <a:p>
            <a:r>
              <a:rPr lang="ru-RU" sz="1400" dirty="0" smtClean="0"/>
              <a:t>быть уверены в том, что передаваемые ими в распоряжение государства средства</a:t>
            </a:r>
          </a:p>
          <a:p>
            <a:r>
              <a:rPr lang="ru-RU" sz="1400" dirty="0" smtClean="0"/>
              <a:t>используются прозрачно и эффективно, приносят конкретные результаты как для</a:t>
            </a:r>
          </a:p>
          <a:p>
            <a:r>
              <a:rPr lang="ru-RU" sz="1400" dirty="0" smtClean="0"/>
              <a:t>общества в целом, так и для каждой семьи, для каждого человека</a:t>
            </a:r>
            <a:endParaRPr lang="ru-RU" sz="1400" dirty="0"/>
          </a:p>
        </p:txBody>
      </p:sp>
      <p:pic>
        <p:nvPicPr>
          <p:cNvPr id="1034" name="Picture 10" descr="http://www.vimarko.com.ua/sites/default/files/pictures/news/man-with-symbol-0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15272" y="4857760"/>
            <a:ext cx="1214446" cy="15771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500063" y="-214313"/>
            <a:ext cx="8001027" cy="785793"/>
          </a:xfrm>
        </p:spPr>
        <p:txBody>
          <a:bodyPr/>
          <a:lstStyle/>
          <a:p>
            <a:r>
              <a:rPr lang="ru-RU" sz="2800" dirty="0" smtClean="0"/>
              <a:t>БЮДЖЕТ И БЮДЖЕТНЫЙ ПРОЦЕСС </a:t>
            </a:r>
            <a:endParaRPr lang="ru-RU" altLang="ru-RU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5" name="TextBox 6"/>
          <p:cNvSpPr txBox="1">
            <a:spLocks noChangeArrowheads="1"/>
          </p:cNvSpPr>
          <p:nvPr/>
        </p:nvSpPr>
        <p:spPr bwMode="auto">
          <a:xfrm>
            <a:off x="468313" y="4724400"/>
            <a:ext cx="79914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endParaRPr lang="ru-RU" altLang="ru-RU"/>
          </a:p>
        </p:txBody>
      </p:sp>
      <p:sp>
        <p:nvSpPr>
          <p:cNvPr id="11" name="Овал 10"/>
          <p:cNvSpPr/>
          <p:nvPr/>
        </p:nvSpPr>
        <p:spPr>
          <a:xfrm>
            <a:off x="214313" y="500063"/>
            <a:ext cx="2643187" cy="21431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ДОХОДЫ БЮДЖЕТА поступающие в бюджет денежные средства </a:t>
            </a:r>
          </a:p>
        </p:txBody>
      </p:sp>
      <p:sp>
        <p:nvSpPr>
          <p:cNvPr id="13" name="Овал 12"/>
          <p:cNvSpPr/>
          <p:nvPr/>
        </p:nvSpPr>
        <p:spPr>
          <a:xfrm>
            <a:off x="214313" y="2428875"/>
            <a:ext cx="2643187" cy="2143125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РАСХОДЫ БЮДЖЕТА выплачиваемые из бюджета денежные средства</a:t>
            </a:r>
          </a:p>
        </p:txBody>
      </p:sp>
      <p:sp>
        <p:nvSpPr>
          <p:cNvPr id="15" name="Овал 14"/>
          <p:cNvSpPr/>
          <p:nvPr/>
        </p:nvSpPr>
        <p:spPr>
          <a:xfrm>
            <a:off x="3429000" y="857250"/>
            <a:ext cx="3357563" cy="3357563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БЮДЖЕТ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</a:t>
            </a:r>
          </a:p>
        </p:txBody>
      </p:sp>
      <p:sp>
        <p:nvSpPr>
          <p:cNvPr id="16" name="Стрелка вправо 15"/>
          <p:cNvSpPr/>
          <p:nvPr/>
        </p:nvSpPr>
        <p:spPr>
          <a:xfrm>
            <a:off x="2500313" y="2286000"/>
            <a:ext cx="857250" cy="6429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200" name="Прямоугольник 16"/>
          <p:cNvSpPr>
            <a:spLocks noChangeArrowheads="1"/>
          </p:cNvSpPr>
          <p:nvPr/>
        </p:nvSpPr>
        <p:spPr bwMode="auto">
          <a:xfrm>
            <a:off x="6715125" y="785813"/>
            <a:ext cx="2428875" cy="507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Если расходы бюджета превышают доходы, то бюджет формируется с дефицитом. Превышение доходов над расходами образует профицит бюджета. Сбалансированность бюджета по доходам и расходам – основополагающее требование, предъявляемое к органам, составляющим  и утверждающим бюджет. </a:t>
            </a:r>
          </a:p>
        </p:txBody>
      </p:sp>
      <p:sp>
        <p:nvSpPr>
          <p:cNvPr id="8201" name="Прямоугольник 17"/>
          <p:cNvSpPr>
            <a:spLocks noChangeArrowheads="1"/>
          </p:cNvSpPr>
          <p:nvPr/>
        </p:nvSpPr>
        <p:spPr bwMode="auto">
          <a:xfrm>
            <a:off x="0" y="4549775"/>
            <a:ext cx="68580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Бюджетный процесс</a:t>
            </a:r>
            <a:r>
              <a:rPr lang="ru-RU"/>
              <a:t> - регламентируемая законодательством Российской Федерации деятельность органов государственной власти, органов местного самоуправления и иных участников бюджетного процесса по составлению и рассмотрению проектов бюджетов, утверждению и исполнению бюджетов, контролю за их исполнением, осуществлению бюджетного учета, составлению, внешней проверке, рассмотрению и утверждению бюджетной отчетности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8229600" cy="1143000"/>
          </a:xfrm>
        </p:spPr>
        <p:txBody>
          <a:bodyPr>
            <a:normAutofit/>
          </a:bodyPr>
          <a:lstStyle/>
          <a:p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КАКИЕ ЭТАПЫ ПРОХОДИТ ПРОЕКТ </a:t>
            </a:r>
            <a:b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БЮДЖЕТА? 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467544" y="1340768"/>
          <a:ext cx="8496944" cy="51415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220" name="TextBox 4"/>
          <p:cNvSpPr txBox="1">
            <a:spLocks noChangeArrowheads="1"/>
          </p:cNvSpPr>
          <p:nvPr/>
        </p:nvSpPr>
        <p:spPr bwMode="auto">
          <a:xfrm>
            <a:off x="863600" y="2046288"/>
            <a:ext cx="57626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3600" b="1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9221" name="TextBox 5"/>
          <p:cNvSpPr txBox="1">
            <a:spLocks noChangeArrowheads="1"/>
          </p:cNvSpPr>
          <p:nvPr/>
        </p:nvSpPr>
        <p:spPr bwMode="auto">
          <a:xfrm>
            <a:off x="1235075" y="3573463"/>
            <a:ext cx="6477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3600" b="1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9222" name="TextBox 6"/>
          <p:cNvSpPr txBox="1">
            <a:spLocks noChangeArrowheads="1"/>
          </p:cNvSpPr>
          <p:nvPr/>
        </p:nvSpPr>
        <p:spPr bwMode="auto">
          <a:xfrm>
            <a:off x="982663" y="5102225"/>
            <a:ext cx="57626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3600" b="1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9223" name="TextBox 8"/>
          <p:cNvSpPr txBox="1">
            <a:spLocks noChangeArrowheads="1"/>
          </p:cNvSpPr>
          <p:nvPr/>
        </p:nvSpPr>
        <p:spPr bwMode="auto">
          <a:xfrm>
            <a:off x="1643063" y="1714500"/>
            <a:ext cx="7215187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200"/>
              <a:t>СОСТАВЛЕНИЕ ПРОЕКТА БЮДЖЕТА Работа по составлению проекта бюджета Лежневского городского поселения начинается за 9 месяцев до начала очередного финансового года. Постановлением Главы Администрации Лежневского городского поселения от 30.10.2009г. № 167 утвержден Порядок составления проекта бюджета на очередной финансовый год, в котором определены ответственные исполнители, порядок и сроки работы над документами и материалами, необходимыми для составления проекта бюджета. Непосредственное составление бюджета осуществляет Финансовый отдел администрации Лежневского муниципального района </a:t>
            </a:r>
          </a:p>
        </p:txBody>
      </p:sp>
      <p:sp>
        <p:nvSpPr>
          <p:cNvPr id="9224" name="TextBox 9"/>
          <p:cNvSpPr txBox="1">
            <a:spLocks noChangeArrowheads="1"/>
          </p:cNvSpPr>
          <p:nvPr/>
        </p:nvSpPr>
        <p:spPr bwMode="auto">
          <a:xfrm>
            <a:off x="2195513" y="3284538"/>
            <a:ext cx="6769100" cy="138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200">
                <a:latin typeface="Times New Roman" pitchFamily="18" charset="0"/>
                <a:cs typeface="Times New Roman" pitchFamily="18" charset="0"/>
              </a:rPr>
              <a:t>РАССМОТРЕНИЕ ПРОЕКТА БЮДЖЕТА Проект бюджета Лежневского городского поселения до конца текущего года рассматривается и одобряется Главой  Лежневского муниципального района для внесения его в Совет Лежневского городского поселения не позднее 15 ноября текущего финансового года. Далее по проекту бюджета проводятся публичные слушания. Проект бюджета размещается на официальном сайте Администрации Лежневского муниципального района в сети «Интернет». Совет Лежневского городского поселения рассматривает проект о </a:t>
            </a:r>
          </a:p>
          <a:p>
            <a:r>
              <a:rPr lang="ru-RU" altLang="ru-RU" sz="1200">
                <a:latin typeface="Times New Roman" pitchFamily="18" charset="0"/>
                <a:cs typeface="Times New Roman" pitchFamily="18" charset="0"/>
              </a:rPr>
              <a:t>бюджете в двух чтениях</a:t>
            </a:r>
          </a:p>
        </p:txBody>
      </p:sp>
      <p:sp>
        <p:nvSpPr>
          <p:cNvPr id="9225" name="TextBox 10"/>
          <p:cNvSpPr txBox="1">
            <a:spLocks noChangeArrowheads="1"/>
          </p:cNvSpPr>
          <p:nvPr/>
        </p:nvSpPr>
        <p:spPr bwMode="auto">
          <a:xfrm>
            <a:off x="1835150" y="4941888"/>
            <a:ext cx="70580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200">
                <a:latin typeface="Times New Roman" pitchFamily="18" charset="0"/>
                <a:cs typeface="Times New Roman" pitchFamily="18" charset="0"/>
              </a:rPr>
              <a:t>УТВЕРЖДЕНИЕ ПРОЕКТА БЮДЖЕТА Проект бюджета Лежневского городского поселения утверждается Советом Лежневского городского поселения в форме Решения Совета Лежневского городского поселения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НА ЧЕМ ОСНОВЫВАЕТСЯ СОСТАВЛЕНИЕ </a:t>
            </a:r>
            <a:b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ПРОЕКТА БЮДЖЕТА? </a:t>
            </a:r>
            <a:b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</a:br>
            <a:endParaRPr lang="ru-RU" altLang="ru-RU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3" name="Рисунок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3713" y="1700213"/>
            <a:ext cx="4722812" cy="367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TextBox 7"/>
          <p:cNvSpPr txBox="1">
            <a:spLocks noChangeArrowheads="1"/>
          </p:cNvSpPr>
          <p:nvPr/>
        </p:nvSpPr>
        <p:spPr bwMode="auto">
          <a:xfrm>
            <a:off x="2484438" y="3367088"/>
            <a:ext cx="165735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800" b="1">
                <a:solidFill>
                  <a:srgbClr val="C00000"/>
                </a:solidFill>
              </a:rPr>
              <a:t>Проект бюджета</a:t>
            </a:r>
          </a:p>
        </p:txBody>
      </p:sp>
      <p:pic>
        <p:nvPicPr>
          <p:cNvPr id="10245" name="Рисунок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1268413"/>
            <a:ext cx="2811463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64163" y="1298575"/>
            <a:ext cx="2809875" cy="201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95913" y="4840288"/>
            <a:ext cx="2809875" cy="201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4840288"/>
            <a:ext cx="2809875" cy="201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9" name="TextBox 9"/>
          <p:cNvSpPr txBox="1">
            <a:spLocks noChangeArrowheads="1"/>
          </p:cNvSpPr>
          <p:nvPr/>
        </p:nvSpPr>
        <p:spPr bwMode="auto">
          <a:xfrm>
            <a:off x="395288" y="1773238"/>
            <a:ext cx="2520950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b="1"/>
              <a:t>Бюджетное послание Президента Российской Федерации</a:t>
            </a:r>
          </a:p>
        </p:txBody>
      </p:sp>
      <p:sp>
        <p:nvSpPr>
          <p:cNvPr id="10250" name="TextBox 10"/>
          <p:cNvSpPr txBox="1">
            <a:spLocks noChangeArrowheads="1"/>
          </p:cNvSpPr>
          <p:nvPr/>
        </p:nvSpPr>
        <p:spPr bwMode="auto">
          <a:xfrm>
            <a:off x="5508625" y="1544638"/>
            <a:ext cx="251936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b="1"/>
              <a:t>Прогноз социально-экономического развития Лежневского городского поселения</a:t>
            </a:r>
          </a:p>
        </p:txBody>
      </p:sp>
      <p:sp>
        <p:nvSpPr>
          <p:cNvPr id="10251" name="TextBox 11"/>
          <p:cNvSpPr txBox="1">
            <a:spLocks noChangeArrowheads="1"/>
          </p:cNvSpPr>
          <p:nvPr/>
        </p:nvSpPr>
        <p:spPr bwMode="auto">
          <a:xfrm>
            <a:off x="323850" y="5157788"/>
            <a:ext cx="266541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b="1"/>
              <a:t>Основные направления бюджетной и налоговой политики Лежневского городского поселения</a:t>
            </a:r>
          </a:p>
        </p:txBody>
      </p:sp>
      <p:sp>
        <p:nvSpPr>
          <p:cNvPr id="10252" name="TextBox 12"/>
          <p:cNvSpPr txBox="1">
            <a:spLocks noChangeArrowheads="1"/>
          </p:cNvSpPr>
          <p:nvPr/>
        </p:nvSpPr>
        <p:spPr bwMode="auto">
          <a:xfrm>
            <a:off x="5416550" y="5295900"/>
            <a:ext cx="2808288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b="1"/>
              <a:t>Муниципальные программы Лежневского городского поселения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6" name="Picture 4" descr="http://900igr.net/up/datas/192720/0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Основные направления бюджетной и налоговой политики </a:t>
            </a:r>
            <a:r>
              <a:rPr lang="ru-RU" altLang="ru-RU" sz="2800" b="1" dirty="0" err="1" smtClean="0">
                <a:latin typeface="Times New Roman" pitchFamily="18" charset="0"/>
                <a:cs typeface="Times New Roman" pitchFamily="18" charset="0"/>
              </a:rPr>
              <a:t>Лежневского</a:t>
            </a:r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 городского поселения на 2020 и на плановый период 2021-2022 годов</a:t>
            </a:r>
          </a:p>
        </p:txBody>
      </p:sp>
      <p:sp>
        <p:nvSpPr>
          <p:cNvPr id="11267" name="TextBox 2"/>
          <p:cNvSpPr txBox="1">
            <a:spLocks noChangeArrowheads="1"/>
          </p:cNvSpPr>
          <p:nvPr/>
        </p:nvSpPr>
        <p:spPr bwMode="auto">
          <a:xfrm>
            <a:off x="323850" y="1571625"/>
            <a:ext cx="8496300" cy="4185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algn="just">
              <a:buFontTx/>
              <a:buBlip>
                <a:blip r:embed="rId2"/>
              </a:buBlip>
            </a:pP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Сохранение и укрепление доходного потенциала бюджета</a:t>
            </a:r>
          </a:p>
          <a:p>
            <a:pPr marL="285750" indent="-285750" algn="just">
              <a:buFontTx/>
              <a:buBlip>
                <a:blip r:embed="rId2"/>
              </a:buBlip>
            </a:pP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Повышение эффективности и оптимизация расходов бюджета</a:t>
            </a:r>
          </a:p>
          <a:p>
            <a:pPr marL="285750" indent="-285750" algn="just">
              <a:buFontTx/>
              <a:buBlip>
                <a:blip r:embed="rId2"/>
              </a:buBlip>
            </a:pP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Взаимодействие с налогоплательщиками, осуществляющими деятельность на территории </a:t>
            </a:r>
            <a:r>
              <a:rPr lang="ru-RU" altLang="ru-RU" sz="1400" dirty="0" err="1" smtClean="0">
                <a:latin typeface="Times New Roman" pitchFamily="18" charset="0"/>
                <a:cs typeface="Times New Roman" pitchFamily="18" charset="0"/>
              </a:rPr>
              <a:t>Лежневского</a:t>
            </a: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 городского поселения, в целях обеспечения своевременного и полного выполнения ими налоговых обязательств по уплате налогов в бюджеты всех уровней</a:t>
            </a:r>
          </a:p>
          <a:p>
            <a:pPr marL="285750" indent="-285750" algn="just">
              <a:buFontTx/>
              <a:buBlip>
                <a:blip r:embed="rId2"/>
              </a:buBlip>
            </a:pP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Использование всех возможностей для привлечения средств федерального и областного бюджета , в первую очередь с высокой долей </a:t>
            </a:r>
            <a:r>
              <a:rPr lang="ru-RU" altLang="ru-RU" sz="1400" dirty="0" err="1" smtClean="0">
                <a:latin typeface="Times New Roman" pitchFamily="18" charset="0"/>
                <a:cs typeface="Times New Roman" pitchFamily="18" charset="0"/>
              </a:rPr>
              <a:t>софинансирования</a:t>
            </a: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285750" indent="-285750" algn="just">
              <a:buFontTx/>
              <a:buBlip>
                <a:blip r:embed="rId2"/>
              </a:buBlip>
            </a:pP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Осуществление расходов с учетом возможностей доходной базы бюджета</a:t>
            </a:r>
            <a:endParaRPr lang="ru-RU" altLang="ru-RU" sz="14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Tx/>
              <a:buBlip>
                <a:blip r:embed="rId2"/>
              </a:buBlip>
            </a:pP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Повышение эффективности процедур проведения закупок товаров, работ и  услуг для муниципальных нужд</a:t>
            </a:r>
          </a:p>
          <a:p>
            <a:pPr marL="285750" indent="-285750" algn="just">
              <a:buFontTx/>
              <a:buBlip>
                <a:blip r:embed="rId2"/>
              </a:buBlip>
            </a:pP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Оптимизация инвестиционных расходов с учетом очередности и с возможным использованием типовой проектно-сметной документации при  строительстве социально-культурной сферы</a:t>
            </a:r>
          </a:p>
          <a:p>
            <a:pPr marL="285750" indent="-285750" algn="just">
              <a:buBlip>
                <a:blip r:embed="rId2"/>
              </a:buBlip>
            </a:pP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Повышение эффективности </a:t>
            </a:r>
            <a:r>
              <a:rPr lang="ru-RU" altLang="ru-RU" sz="1400" dirty="0" err="1" smtClean="0">
                <a:latin typeface="Times New Roman" pitchFamily="18" charset="0"/>
                <a:cs typeface="Times New Roman" pitchFamily="18" charset="0"/>
              </a:rPr>
              <a:t>предтавления</a:t>
            </a: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 из бюджета субсидий с  соблюдением общих правил их предоставления и  заключением соглашений по типовой форме, установление показателей результативности их использования и механизмов возврата средств субсидий в случае </a:t>
            </a:r>
            <a:r>
              <a:rPr lang="ru-RU" altLang="ru-RU" sz="1400" dirty="0" err="1" smtClean="0">
                <a:latin typeface="Times New Roman" pitchFamily="18" charset="0"/>
                <a:cs typeface="Times New Roman" pitchFamily="18" charset="0"/>
              </a:rPr>
              <a:t>недостижения</a:t>
            </a: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 таких показателей</a:t>
            </a:r>
          </a:p>
          <a:p>
            <a:pPr marL="285750" indent="-285750" algn="just">
              <a:buBlip>
                <a:blip r:embed="rId2"/>
              </a:buBlip>
            </a:pP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Стимулирование, развитие малого и среднего бизнеса</a:t>
            </a:r>
          </a:p>
          <a:p>
            <a:pPr marL="285750" indent="-285750" algn="just">
              <a:buBlip>
                <a:blip r:embed="rId2"/>
              </a:buBlip>
            </a:pP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Повышение качества планирования значений целевых показателей муниципальных программ</a:t>
            </a:r>
          </a:p>
          <a:p>
            <a:pPr marL="285750" indent="-285750" algn="just">
              <a:buBlip>
                <a:blip r:embed="rId2"/>
              </a:buBlip>
            </a:pP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Сохранение действующей сети учреждений</a:t>
            </a:r>
            <a:endParaRPr lang="ru-RU" alt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3846</TotalTime>
  <Words>2106</Words>
  <Application>Microsoft Office PowerPoint</Application>
  <PresentationFormat>Экран (4:3)</PresentationFormat>
  <Paragraphs>382</Paragraphs>
  <Slides>32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Поток</vt:lpstr>
      <vt:lpstr>Слайд 1</vt:lpstr>
      <vt:lpstr>Лежневское городское поселение</vt:lpstr>
      <vt:lpstr>Уважаемые жители Лежневского городского поселения!</vt:lpstr>
      <vt:lpstr>Слайд 4</vt:lpstr>
      <vt:lpstr>БЮДЖЕТ И БЮДЖЕТНЫЙ ПРОЦЕСС </vt:lpstr>
      <vt:lpstr>КАКИЕ ЭТАПЫ ПРОХОДИТ ПРОЕКТ  БЮДЖЕТА? </vt:lpstr>
      <vt:lpstr>НА ЧЕМ ОСНОВЫВАЕТСЯ СОСТАВЛЕНИЕ  ПРОЕКТА БЮДЖЕТА?  </vt:lpstr>
      <vt:lpstr>Слайд 8</vt:lpstr>
      <vt:lpstr>Основные направления бюджетной и налоговой политики Лежневского городского поселения на 2020 и на плановый период 2021-2022 годов</vt:lpstr>
      <vt:lpstr>Прогноз социально-экономического развития Лежневского городского поселения  на 2020 год и на плановый период 2021 и 2022 годов</vt:lpstr>
      <vt:lpstr>ОСНОВНЫЕ ХАРАКТЕРИСТИКИ БЮДЖЕТА  ЛЕЖНЕВСКОГО ГОРОДСКОГО ПОСЕЛЕНИЯ  НА  2020год</vt:lpstr>
      <vt:lpstr>ОСНОВНЫЕ ХАРАКТЕРИСТИКИ БЮДЖЕТА  ЛЕЖНЕВСКОГО ГОРОДСКОГО ПОСЕЛЕНИЯ  НА 2021 год</vt:lpstr>
      <vt:lpstr>ОСНОВНЫЕ ХАРАКТЕРИСТИКИ БЮДЖЕТА  ЛЕЖНЕВСКОГО ГОРОДСКОГО ПОСЕЛЕНИЯ  НА 2022 год</vt:lpstr>
      <vt:lpstr>  СТРУКТУРА ДОХОДОВ БЮДЖЕТА ЛЕЖНЕВСКОГО ГОРОДСКОГО ПОСЕЛЕНИЯ НА 2018 год и на плановый период 2019 и 2020 годов.   </vt:lpstr>
      <vt:lpstr>Структура налоговых доходов бюджета Лежневского городского поселения</vt:lpstr>
      <vt:lpstr>Налоговые льготы на территории лежневского городского поселения</vt:lpstr>
      <vt:lpstr>Структура неналоговых доходов бюджета Лежневского городского поселения в 2020 году и плановом периоде 2021 и 2022 гг.</vt:lpstr>
      <vt:lpstr>Слайд 18</vt:lpstr>
      <vt:lpstr>Слайд 19</vt:lpstr>
      <vt:lpstr>Слайд 20</vt:lpstr>
      <vt:lpstr>СТРУКТУРА РАСХОДОВ БЮДЖЕТА  ЛЕЖНЕВСКОГО ГОРОДСКОГО ПОСЕЛЕНИЯ НА 2020 ГОД</vt:lpstr>
      <vt:lpstr>СТРУКТУРА РАСХОДОВ БЮДЖЕТА  ЛЕЖНЕВСКОГО ГОРОДСКОГО ПОСЕЛЕНИЯ НА 2021 ГОД</vt:lpstr>
      <vt:lpstr>СТРУКТУРА РАСХОДОВ БЮДЖЕТА  ЛЕЖНЕВСКОГО ГОРОДСКОГО ПОСЕЛЕНИЯ НА 2022 ГОД</vt:lpstr>
      <vt:lpstr>Проект бюджета Лежневского  городского поселения на 2020 год и на плановый период 2021-2022 годов  Программный бюджет</vt:lpstr>
      <vt:lpstr>Муниципальная программа Лежневского городского поселения</vt:lpstr>
      <vt:lpstr>Слайд 26</vt:lpstr>
      <vt:lpstr>Муниципальная программа Лежневского городского поселения</vt:lpstr>
      <vt:lpstr>Слайд 28</vt:lpstr>
      <vt:lpstr>Слайд 29</vt:lpstr>
      <vt:lpstr>МУНИЦИПАЛЬНЫЙ ДОЛГ ЛЕЖНЕВСОГО ГОРОДСКОГО ПОСЕЛЕНИЯ</vt:lpstr>
      <vt:lpstr>Участие граждан в бюджетном процессе</vt:lpstr>
      <vt:lpstr>КОНТАКТНАЯ ИНФОРМАЦИЯ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Уважаемые жители Южского муниципального района!</dc:title>
  <dc:creator>User</dc:creator>
  <cp:lastModifiedBy>Admin</cp:lastModifiedBy>
  <cp:revision>365</cp:revision>
  <dcterms:created xsi:type="dcterms:W3CDTF">2014-01-11T19:46:57Z</dcterms:created>
  <dcterms:modified xsi:type="dcterms:W3CDTF">2019-12-23T17:08:30Z</dcterms:modified>
</cp:coreProperties>
</file>