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98" r:id="rId2"/>
    <p:sldId id="258" r:id="rId3"/>
    <p:sldId id="256" r:id="rId4"/>
    <p:sldId id="304" r:id="rId5"/>
    <p:sldId id="310" r:id="rId6"/>
    <p:sldId id="259" r:id="rId7"/>
    <p:sldId id="261" r:id="rId8"/>
    <p:sldId id="262" r:id="rId9"/>
    <p:sldId id="305" r:id="rId10"/>
    <p:sldId id="263" r:id="rId11"/>
    <p:sldId id="285" r:id="rId12"/>
    <p:sldId id="282" r:id="rId13"/>
    <p:sldId id="284" r:id="rId14"/>
    <p:sldId id="283" r:id="rId15"/>
    <p:sldId id="266" r:id="rId16"/>
    <p:sldId id="286" r:id="rId17"/>
    <p:sldId id="287" r:id="rId18"/>
    <p:sldId id="288" r:id="rId19"/>
    <p:sldId id="306" r:id="rId20"/>
    <p:sldId id="289" r:id="rId21"/>
    <p:sldId id="307" r:id="rId22"/>
    <p:sldId id="269" r:id="rId23"/>
    <p:sldId id="297" r:id="rId24"/>
    <p:sldId id="296" r:id="rId25"/>
    <p:sldId id="270" r:id="rId26"/>
    <p:sldId id="300" r:id="rId27"/>
    <p:sldId id="302" r:id="rId28"/>
    <p:sldId id="312" r:id="rId29"/>
    <p:sldId id="308" r:id="rId30"/>
    <p:sldId id="311" r:id="rId31"/>
    <p:sldId id="290" r:id="rId32"/>
    <p:sldId id="291" r:id="rId33"/>
    <p:sldId id="292" r:id="rId34"/>
    <p:sldId id="294" r:id="rId35"/>
    <p:sldId id="29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14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58,3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40,9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15726,5(59,6%)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9676,4</a:t>
                    </a:r>
                    <a:r>
                      <a:rPr lang="ru-RU" dirty="0" smtClean="0"/>
                      <a:t>(36,6%)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(4,8%)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Лист4!$A$1:$A$4</c:f>
              <c:strCache>
                <c:ptCount val="4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  <c:pt idx="3">
                  <c:v>межбюджетнве трансферты</c:v>
                </c:pt>
              </c:strCache>
            </c:strRef>
          </c:cat>
          <c:val>
            <c:numRef>
              <c:f>Лист4!$B$1:$B$4</c:f>
              <c:numCache>
                <c:formatCode>General</c:formatCode>
                <c:ptCount val="4"/>
                <c:pt idx="0">
                  <c:v>10316.9</c:v>
                </c:pt>
                <c:pt idx="1">
                  <c:v>9676.4</c:v>
                </c:pt>
                <c:pt idx="2">
                  <c:v>0</c:v>
                </c:pt>
                <c:pt idx="3">
                  <c:v>1000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10314,6</a:t>
                    </a:r>
                    <a:r>
                      <a:rPr lang="ru-RU"/>
                      <a:t> (49,1%)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9676,6</a:t>
                    </a:r>
                    <a:r>
                      <a:rPr lang="ru-RU"/>
                      <a:t>(46,1%)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(4,8%)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Лист4!$C$1:$C$4</c:f>
              <c:numCache>
                <c:formatCode>General</c:formatCode>
                <c:ptCount val="4"/>
                <c:pt idx="0">
                  <c:v>10314.6</c:v>
                </c:pt>
                <c:pt idx="1">
                  <c:v>9676.6</c:v>
                </c:pt>
                <c:pt idx="2">
                  <c:v>0</c:v>
                </c:pt>
                <c:pt idx="3">
                  <c:v>1000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4344995866342484E-2"/>
          <c:y val="0.12047066580445558"/>
          <c:w val="0.78529573711543021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11459,5(52,1%)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9565,6</a:t>
                    </a:r>
                    <a:r>
                      <a:rPr lang="ru-RU" dirty="0" smtClean="0"/>
                      <a:t>(43,4%)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(4,5%)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Лист4!$D$1:$D$4</c:f>
              <c:numCache>
                <c:formatCode>General</c:formatCode>
                <c:ptCount val="4"/>
                <c:pt idx="0">
                  <c:v>10314.6</c:v>
                </c:pt>
                <c:pt idx="1">
                  <c:v>9565.6</c:v>
                </c:pt>
                <c:pt idx="2">
                  <c:v>0</c:v>
                </c:pt>
                <c:pt idx="3">
                  <c:v>1000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0562354712267496E-3"/>
          <c:y val="1.8464459209717214E-3"/>
          <c:w val="0.55316190945721955"/>
          <c:h val="0.8478108285522593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1000,0</a:t>
                    </a:r>
                    <a:r>
                      <a:rPr lang="ru-RU" baseline="0" dirty="0" smtClean="0"/>
                      <a:t> (1,5%</a:t>
                    </a:r>
                  </a:p>
                  <a:p>
                    <a:r>
                      <a:rPr lang="ru-RU" baseline="0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271,6</a:t>
                    </a:r>
                  </a:p>
                  <a:p>
                    <a:r>
                      <a:rPr lang="ru-RU" dirty="0" smtClean="0"/>
                      <a:t>(0,4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(1,5%)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4494,7(6,9%)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150</a:t>
                    </a:r>
                    <a:r>
                      <a:rPr lang="ru-RU" dirty="0"/>
                      <a:t>(0,2%)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0,0(0%)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24579,2(38,1%)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smtClean="0"/>
                      <a:t>90(0,1%)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420,0(0,7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 smtClean="0"/>
                      <a:t>1097,1(1,7%)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16604,0 (25,7%)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ru-RU" dirty="0" smtClean="0"/>
                      <a:t>14570,7(22,6%)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ru-RU" dirty="0" smtClean="0"/>
                      <a:t>220,2(0,3%)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Лист5!$B$1:$B$14</c:f>
              <c:numCache>
                <c:formatCode>General</c:formatCode>
                <c:ptCount val="14"/>
                <c:pt idx="0">
                  <c:v>373.9</c:v>
                </c:pt>
                <c:pt idx="1">
                  <c:v>255.6</c:v>
                </c:pt>
                <c:pt idx="2">
                  <c:v>698</c:v>
                </c:pt>
                <c:pt idx="3">
                  <c:v>1485.6</c:v>
                </c:pt>
                <c:pt idx="4">
                  <c:v>452</c:v>
                </c:pt>
                <c:pt idx="5">
                  <c:v>50</c:v>
                </c:pt>
                <c:pt idx="6">
                  <c:v>24193.200000000001</c:v>
                </c:pt>
                <c:pt idx="7">
                  <c:v>115</c:v>
                </c:pt>
                <c:pt idx="8">
                  <c:v>675</c:v>
                </c:pt>
                <c:pt idx="9">
                  <c:v>1554.2</c:v>
                </c:pt>
                <c:pt idx="10">
                  <c:v>26735.8</c:v>
                </c:pt>
                <c:pt idx="11">
                  <c:v>90</c:v>
                </c:pt>
                <c:pt idx="12">
                  <c:v>17706.3</c:v>
                </c:pt>
                <c:pt idx="13">
                  <c:v>204.5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65862763025906"/>
          <c:y val="5.8184455533952545E-2"/>
          <c:w val="0.32177063196763761"/>
          <c:h val="0.9418155444660474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0971089997938486E-2"/>
          <c:y val="8.6642340988767344E-2"/>
          <c:w val="0.5578588750251916"/>
          <c:h val="0.8267153180224654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1000,0(1,7%)</a:t>
                    </a:r>
                  </a:p>
                </c:rich>
              </c:tx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271,6(0,5%)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1000</a:t>
                    </a:r>
                    <a:r>
                      <a:rPr lang="ru-RU" dirty="0" smtClean="0"/>
                      <a:t>(1,7%)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1450(2,5%)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r>
                      <a:rPr lang="ru-RU" smtClean="0"/>
                      <a:t>(0,3%)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0(0,0%)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22593,3(38,8%)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90(0,2%)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420(0,7%)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61,0(1,5%)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5496,0(26,6%)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r>
                      <a:rPr lang="ru-RU" dirty="0" smtClean="0"/>
                      <a:t>(0,2%)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4270,7(24,5%)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ru-RU" dirty="0" smtClean="0"/>
                      <a:t>220,2(0,4%)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Лист5!$C$1:$C$14</c:f>
              <c:numCache>
                <c:formatCode>General</c:formatCode>
                <c:ptCount val="14"/>
                <c:pt idx="0">
                  <c:v>205</c:v>
                </c:pt>
                <c:pt idx="1">
                  <c:v>320.60000000000002</c:v>
                </c:pt>
                <c:pt idx="2">
                  <c:v>1000</c:v>
                </c:pt>
                <c:pt idx="3">
                  <c:v>300</c:v>
                </c:pt>
                <c:pt idx="4">
                  <c:v>150</c:v>
                </c:pt>
                <c:pt idx="5">
                  <c:v>70</c:v>
                </c:pt>
                <c:pt idx="6">
                  <c:v>10000</c:v>
                </c:pt>
                <c:pt idx="7">
                  <c:v>25</c:v>
                </c:pt>
                <c:pt idx="8">
                  <c:v>625</c:v>
                </c:pt>
                <c:pt idx="9">
                  <c:v>826.2</c:v>
                </c:pt>
                <c:pt idx="10">
                  <c:v>18735.2</c:v>
                </c:pt>
                <c:pt idx="11">
                  <c:v>90</c:v>
                </c:pt>
                <c:pt idx="12">
                  <c:v>11933.2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96255806630223"/>
          <c:y val="1.251884134010362E-3"/>
          <c:w val="0.31522207663629731"/>
          <c:h val="0.9987481158659896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1727319799310796E-2"/>
          <c:y val="8.748037642835628E-2"/>
          <c:w val="0.46359390790436938"/>
          <c:h val="0.7032593876585108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1000,0(1,7%)</a:t>
                    </a:r>
                  </a:p>
                </c:rich>
              </c:tx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271,6(4,7%)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1000,0(1,7%)</a:t>
                    </a:r>
                  </a:p>
                </c:rich>
              </c:tx>
              <c:spPr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1042,7(1,8%)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0(0,%)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22593,3(38,6%)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420,0(0,7%)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861(1,4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delete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15496(26,5%)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/>
                      <a:t>90,0</a:t>
                    </a:r>
                    <a:r>
                      <a:rPr lang="en-US" dirty="0"/>
                      <a:t>(0,2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ru-RU" dirty="0" smtClean="0"/>
                      <a:t>15385,9(26,3%)</a:t>
                    </a:r>
                    <a:endParaRPr lang="en-US" dirty="0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ru-RU" dirty="0" smtClean="0"/>
                      <a:t>220,2(0,4)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Лист5!$D$1:$D$14</c:f>
              <c:numCache>
                <c:formatCode>General</c:formatCode>
                <c:ptCount val="14"/>
                <c:pt idx="0">
                  <c:v>205</c:v>
                </c:pt>
                <c:pt idx="1">
                  <c:v>320.60000000000002</c:v>
                </c:pt>
                <c:pt idx="2">
                  <c:v>1000</c:v>
                </c:pt>
                <c:pt idx="3">
                  <c:v>300</c:v>
                </c:pt>
                <c:pt idx="4">
                  <c:v>150</c:v>
                </c:pt>
                <c:pt idx="5">
                  <c:v>70</c:v>
                </c:pt>
                <c:pt idx="6">
                  <c:v>10000</c:v>
                </c:pt>
                <c:pt idx="7">
                  <c:v>25</c:v>
                </c:pt>
                <c:pt idx="8">
                  <c:v>625</c:v>
                </c:pt>
                <c:pt idx="9">
                  <c:v>826.2</c:v>
                </c:pt>
                <c:pt idx="10">
                  <c:v>17716.599999999984</c:v>
                </c:pt>
                <c:pt idx="11">
                  <c:v>90</c:v>
                </c:pt>
                <c:pt idx="12">
                  <c:v>12100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16141797151697"/>
          <c:y val="0"/>
          <c:w val="0.31409547382368502"/>
          <c:h val="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111520654273637E-2"/>
          <c:y val="0.12320388342885083"/>
          <c:w val="0.49110329936448394"/>
          <c:h val="0.7666002721787068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833279382121563"/>
                  <c:y val="-8.23842472305850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1108</a:t>
                    </a:r>
                    <a:r>
                      <a:rPr lang="ru-RU" dirty="0" smtClean="0"/>
                      <a:t>(1,%)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6110639645566787E-2"/>
                  <c:y val="-9.10562732548572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3546</a:t>
                    </a:r>
                    <a:r>
                      <a:rPr lang="ru-RU" dirty="0" smtClean="0"/>
                      <a:t>(5,5%)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24579,2</a:t>
                    </a:r>
                    <a:r>
                      <a:rPr lang="ru-RU" dirty="0" smtClean="0"/>
                      <a:t>(38,1%)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300</a:t>
                    </a:r>
                    <a:r>
                      <a:rPr lang="ru-RU" smtClean="0"/>
                      <a:t>(0,5%)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4.1666156317366101E-2"/>
                  <c:y val="0.11273633831553749"/>
                </c:manualLayout>
              </c:layout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36132,6</a:t>
                    </a:r>
                    <a:r>
                      <a:rPr lang="ru-RU" smtClean="0"/>
                      <a:t>(55,9%)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Лист9!$A$32:$A$37</c:f>
              <c:strCache>
                <c:ptCount val="6"/>
                <c:pt idx="0">
                  <c:v>Формирование современной городской среды</c:v>
                </c:pt>
                <c:pt idx="1">
                  <c:v>уличное освещание территории леневского городкого поселения</c:v>
                </c:pt>
                <c:pt idx="2">
                  <c:v>Содержание и ремонт автомобильных дорог</c:v>
                </c:pt>
                <c:pt idx="3">
                  <c:v>Детские игровые площадки</c:v>
                </c:pt>
                <c:pt idx="4">
                  <c:v>Развитие культуры и искусства</c:v>
                </c:pt>
                <c:pt idx="5">
                  <c:v>Непрограмныемероприятия</c:v>
                </c:pt>
              </c:strCache>
            </c:strRef>
          </c:cat>
          <c:val>
            <c:numRef>
              <c:f>Лист9!$B$32:$B$37</c:f>
              <c:numCache>
                <c:formatCode>General</c:formatCode>
                <c:ptCount val="6"/>
                <c:pt idx="0">
                  <c:v>1108</c:v>
                </c:pt>
                <c:pt idx="1">
                  <c:v>3546</c:v>
                </c:pt>
                <c:pt idx="2">
                  <c:v>24579.200000000001</c:v>
                </c:pt>
                <c:pt idx="3">
                  <c:v>300</c:v>
                </c:pt>
                <c:pt idx="4">
                  <c:v>29.7</c:v>
                </c:pt>
                <c:pt idx="5">
                  <c:v>36132.600000000006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166698745765549"/>
          <c:y val="2.521750055821901E-2"/>
          <c:w val="0.35555525420644479"/>
          <c:h val="0.94956499888356194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3546</a:t>
                    </a:r>
                    <a:r>
                      <a:rPr lang="ru-RU"/>
                      <a:t>(6,1%)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22593,3</a:t>
                    </a:r>
                    <a:r>
                      <a:rPr lang="ru-RU" dirty="0" smtClean="0"/>
                      <a:t>(38,6%)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 (0,5%)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8.3333333333333367E-3"/>
                  <c:y val="-4.6296296296296238E-2"/>
                </c:manualLayout>
              </c:layout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31036,4</a:t>
                    </a:r>
                    <a:r>
                      <a:rPr lang="ru-RU" dirty="0" smtClean="0"/>
                      <a:t>(54,9)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Лист9!$A$32:$A$37</c:f>
              <c:strCache>
                <c:ptCount val="6"/>
                <c:pt idx="0">
                  <c:v>Формирование современной городской среды</c:v>
                </c:pt>
                <c:pt idx="1">
                  <c:v>уличное освещание территории леневского городкого поселения</c:v>
                </c:pt>
                <c:pt idx="2">
                  <c:v>Содержание и ремонт автомобильных дорог</c:v>
                </c:pt>
                <c:pt idx="3">
                  <c:v>Детские игровые площадки</c:v>
                </c:pt>
                <c:pt idx="4">
                  <c:v>Развитие культуры и искусства</c:v>
                </c:pt>
                <c:pt idx="5">
                  <c:v>Непрограмныемероприятия</c:v>
                </c:pt>
              </c:strCache>
            </c:strRef>
          </c:cat>
          <c:val>
            <c:numRef>
              <c:f>Лист9!$D$32:$D$37</c:f>
              <c:numCache>
                <c:formatCode>General</c:formatCode>
                <c:ptCount val="6"/>
                <c:pt idx="0">
                  <c:v>0</c:v>
                </c:pt>
                <c:pt idx="1">
                  <c:v>3546</c:v>
                </c:pt>
                <c:pt idx="2">
                  <c:v>22593.3</c:v>
                </c:pt>
                <c:pt idx="3">
                  <c:v>300</c:v>
                </c:pt>
                <c:pt idx="4">
                  <c:v>0</c:v>
                </c:pt>
                <c:pt idx="5">
                  <c:v>32131.300000000003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2.7777777777777822E-3"/>
                  <c:y val="-0.101851851851851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3546</a:t>
                    </a:r>
                    <a:r>
                      <a:rPr lang="ru-RU"/>
                      <a:t>(6,1%)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22934,5</a:t>
                    </a:r>
                    <a:r>
                      <a:rPr lang="ru-RU"/>
                      <a:t>(39,4%)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(0,5%)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1.6666666666666677E-2"/>
                  <c:y val="6.4814814814814853E-2"/>
                </c:manualLayout>
              </c:layout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31443,9</a:t>
                    </a:r>
                    <a:r>
                      <a:rPr lang="ru-RU"/>
                      <a:t>(54,0%)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Лист9!$A$32:$A$37</c:f>
              <c:strCache>
                <c:ptCount val="6"/>
                <c:pt idx="0">
                  <c:v>Формирование современной городской среды</c:v>
                </c:pt>
                <c:pt idx="1">
                  <c:v>уличное освещание территории леневского городкого поселения</c:v>
                </c:pt>
                <c:pt idx="2">
                  <c:v>Содержание и ремонт автомобильных дорог</c:v>
                </c:pt>
                <c:pt idx="3">
                  <c:v>Детские игровые площадки</c:v>
                </c:pt>
                <c:pt idx="4">
                  <c:v>Развитие культуры и искусства</c:v>
                </c:pt>
                <c:pt idx="5">
                  <c:v>Непрограмныемероприятия</c:v>
                </c:pt>
              </c:strCache>
            </c:strRef>
          </c:cat>
          <c:val>
            <c:numRef>
              <c:f>Лист9!$C$32:$C$37</c:f>
              <c:numCache>
                <c:formatCode>General</c:formatCode>
                <c:ptCount val="6"/>
                <c:pt idx="0">
                  <c:v>0</c:v>
                </c:pt>
                <c:pt idx="1">
                  <c:v>3546</c:v>
                </c:pt>
                <c:pt idx="2">
                  <c:v>22934.5</c:v>
                </c:pt>
                <c:pt idx="3">
                  <c:v>300</c:v>
                </c:pt>
                <c:pt idx="4">
                  <c:v>29.7</c:v>
                </c:pt>
                <c:pt idx="5">
                  <c:v>31443.9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64,0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35,2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77.118627683176427</c:v>
                </c:pt>
                <c:pt idx="1">
                  <c:v>1.1358638123456273</c:v>
                </c:pt>
                <c:pt idx="2">
                  <c:v>21.745508504478131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64,4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342518534144036E-3"/>
                  <c:y val="-6.48801964184088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34,8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77.681732677701305</c:v>
                </c:pt>
                <c:pt idx="1">
                  <c:v>1.1079104808331486</c:v>
                </c:pt>
                <c:pt idx="2">
                  <c:v>21.210356841465011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33 000,0 (86,4%)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1834,6 (4,8%)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900(2,4%)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226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697E-2"/>
                  <c:y val="2.110966075764600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33300 (86,4%)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1913(5,0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900 (2,3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000(2,6%)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baseline="0" dirty="0" smtClean="0"/>
                      <a:t>33800 </a:t>
                    </a:r>
                    <a:r>
                      <a:rPr lang="ru-RU" dirty="0" smtClean="0"/>
                      <a:t>(86,5%)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1945,5</a:t>
                    </a:r>
                    <a:r>
                      <a:rPr lang="ru-RU" baseline="0" dirty="0" smtClean="0"/>
                      <a:t>   </a:t>
                    </a:r>
                    <a:r>
                      <a:rPr lang="ru-RU" dirty="0" smtClean="0"/>
                      <a:t>(5%)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900(2,3%)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4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1000(2,6%)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295975503062114"/>
          <c:y val="2.7103382910469696E-3"/>
          <c:w val="0.2859291338582679"/>
          <c:h val="0.6982830271216096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266748789246E-2"/>
          <c:y val="0.21658110826340621"/>
          <c:w val="0.55337410613314264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12.06.2024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-12-20-10-58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2" y="-27332"/>
            <a:ext cx="9191862" cy="6885332"/>
          </a:xfrm>
          <a:prstGeom prst="rect">
            <a:avLst/>
          </a:prstGeom>
          <a:noFill/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2976" y="142852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2024 и на плановый период 2025-2026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Бюджетное планирование исходя из возможностей доходного потенциала и необходимости снижения долговой нагрузки, как базового принципа ответственной бюджетной политики;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бюджетных параметров исходя из необходимости безусловного исполнения действующих обязательств;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бюджетных расходов в целях реализации указов           Президента Российской Федерации, определяющих национальные цели развития страны;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предоставления муниципальных услуг;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публичности процесса управления муниципальными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финансами, обеспечение прозрачности и открытости бюджетного процесса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для граждан.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сбалансированность местного бюджета в среднесрочной перспективе;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добиваться повышения качества планирования главными распорядителями бюджетных средств своих расходов и их эффективности.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наиболее затратных расходов;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эффективного функционирования контрактной системы в сфере закупок товаров, работ, услуг для муниципальных нужд Ивановской области.</a:t>
            </a:r>
          </a:p>
          <a:p>
            <a:pPr marL="285750" indent="-285750" algn="just"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2024 год и на плановый период 2025 и 2026 годов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Фонд Заработной платы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1566,8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1701,54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1764,50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1836,85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802,445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895,204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932,208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969,810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343,1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365,74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366,59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403,22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143512"/>
          <a:ext cx="2714644" cy="4938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17859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214,7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268,98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389,27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213,33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643050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2026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95,15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103,8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99,35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99,55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64587,5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64587,5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59554,1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59554,1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профицит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2026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2026год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61120,6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61120,6</a:t>
                      </a: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профицит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СТРУКТУРА ДОХОДОВ БЮДЖЕТА ЛЕЖНЕВСКОГО ГОРОДСКОГО ПОСЕЛЕНИЯ НА 2024 год и на плановый период 2025 и 2026 годов.</a:t>
            </a: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2024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2025год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2026год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2025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973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2026год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4678" y="4429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2024 году и плановом периоде 2025 и 2026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2025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643174" y="4429132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2026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71538" y="4714884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1142984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0232" y="128586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01.01.2023 </a:t>
            </a:r>
            <a:r>
              <a:rPr lang="ru-RU" altLang="ru-RU" dirty="0"/>
              <a:t>– </a:t>
            </a:r>
            <a:r>
              <a:rPr lang="ru-RU" altLang="ru-RU" dirty="0" smtClean="0"/>
              <a:t>7153 </a:t>
            </a:r>
            <a:r>
              <a:rPr lang="ru-RU" altLang="ru-RU" dirty="0"/>
              <a:t>человек</a:t>
            </a:r>
          </a:p>
        </p:txBody>
      </p:sp>
      <p:pic>
        <p:nvPicPr>
          <p:cNvPr id="2050" name="Picture 2" descr="C:\Users\Admin\Desktop\2021-12-20-11-07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83256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571612"/>
          <a:ext cx="492922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286380" y="1785926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2857488" y="4357694"/>
          <a:ext cx="357190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04216" cy="814368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2024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785794"/>
          <a:ext cx="8786874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47092" cy="885806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2025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928670"/>
          <a:ext cx="864399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2026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642918"/>
          <a:ext cx="871543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2024 год и на плановый период 2025-2026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четырех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57158" y="1000108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071678"/>
            <a:ext cx="8474157" cy="47863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2214554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 </a:t>
            </a:r>
            <a:r>
              <a:rPr lang="ru-RU" dirty="0" smtClean="0"/>
              <a:t>24579,2тыс.руб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22934,5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2026 </a:t>
            </a:r>
            <a:r>
              <a:rPr lang="ru-RU" dirty="0"/>
              <a:t>год </a:t>
            </a:r>
            <a:r>
              <a:rPr lang="ru-RU" dirty="0" smtClean="0"/>
              <a:t>22593,3 тыс. </a:t>
            </a:r>
            <a:r>
              <a:rPr lang="ru-RU" dirty="0"/>
              <a:t>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446" y="2214554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85926"/>
            <a:ext cx="8286776" cy="5000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1643050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</a:t>
            </a:r>
            <a:r>
              <a:rPr lang="ru-RU" dirty="0" smtClean="0"/>
              <a:t>300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300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2026 </a:t>
            </a:r>
            <a:r>
              <a:rPr lang="ru-RU" dirty="0"/>
              <a:t>год </a:t>
            </a:r>
            <a:r>
              <a:rPr lang="ru-RU" dirty="0" smtClean="0"/>
              <a:t>300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erekrestokinfo.ru/wp-content/uploads/2021/05/WhatsApp-Image-2021-05-24-at-09.56.28.jpeg?utm_source=yandex.ru&amp;utm_medium=organic&amp;utm_campaign=yandex.ru&amp;utm_referrer=yandex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02"/>
            <a:ext cx="9144000" cy="50720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785927"/>
            <a:ext cx="3428992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7786" y="1785926"/>
            <a:ext cx="3786214" cy="92333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Всего расходов по программе </a:t>
            </a:r>
            <a:r>
              <a:rPr lang="ru-RU" dirty="0" smtClean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1108,0 тыс.руб.;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1214422"/>
            <a:ext cx="769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«Формирование современной городской среды»</a:t>
            </a:r>
            <a:endParaRPr lang="ru-RU" sz="28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8929718" cy="46043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143116"/>
            <a:ext cx="3357586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5294" y="1857364"/>
            <a:ext cx="3368706" cy="1754326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</a:t>
            </a:r>
            <a:r>
              <a:rPr lang="ru-RU" dirty="0" smtClean="0"/>
              <a:t>3 546,0тыс.руб.;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3546,0тыс.руб.;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2026 год  3 546,0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480"/>
            <a:ext cx="6696075" cy="509587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А.Ю. Ильичев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400" b="1" dirty="0" smtClean="0"/>
              <a:t>Развитие культуры и искусства в </a:t>
            </a:r>
            <a:r>
              <a:rPr lang="ru-RU" altLang="ru-RU" sz="2400" b="1" dirty="0" err="1" smtClean="0"/>
              <a:t>Лежневском</a:t>
            </a:r>
            <a:r>
              <a:rPr lang="ru-RU" altLang="ru-RU" sz="2400" b="1" dirty="0" smtClean="0"/>
              <a:t> городском поселении</a:t>
            </a:r>
            <a:endParaRPr lang="ru-RU" altLang="ru-RU" sz="24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1714488"/>
            <a:ext cx="3500462" cy="2339102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интереса граждан к занятиям в любительских объединениях и клубах по интересам путем организации культурно-массовых, познавательно-развлекательных и других </a:t>
            </a:r>
            <a:r>
              <a:rPr lang="ru-RU" sz="1600" dirty="0" err="1" smtClean="0"/>
              <a:t>досуговых</a:t>
            </a:r>
            <a:r>
              <a:rPr lang="ru-RU" sz="1600" dirty="0" smtClean="0"/>
              <a:t> мероприятий, а итак же повышение интереса к чтению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56" y="478632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</a:t>
            </a:r>
            <a:r>
              <a:rPr lang="ru-RU" dirty="0"/>
              <a:t>год  </a:t>
            </a:r>
            <a:r>
              <a:rPr lang="ru-RU" dirty="0" smtClean="0"/>
              <a:t>29,7тыс.руб.;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29,7тыс.руб.;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 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30" name="Picture 6" descr="Молодёжный культурно-спортивный праздни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3857651" cy="2571768"/>
          </a:xfrm>
          <a:prstGeom prst="rect">
            <a:avLst/>
          </a:prstGeom>
          <a:noFill/>
        </p:spPr>
      </p:pic>
      <p:pic>
        <p:nvPicPr>
          <p:cNvPr id="1032" name="Picture 8" descr="Как приучить ребенка к чтению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37583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2024– 2025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2026год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42844" y="142873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2643174" y="42148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857752" y="15001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150017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0,3млн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2025год </a:t>
            </a:r>
            <a:r>
              <a:rPr lang="ru-RU" sz="1600" b="1" dirty="0"/>
              <a:t>– </a:t>
            </a:r>
            <a:r>
              <a:rPr lang="ru-RU" sz="1600" b="1" dirty="0" smtClean="0"/>
              <a:t>0,3млн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2026год </a:t>
            </a:r>
            <a:r>
              <a:rPr lang="ru-RU" sz="1600" b="1" dirty="0"/>
              <a:t>– </a:t>
            </a:r>
            <a:r>
              <a:rPr lang="ru-RU" sz="1600" b="1" dirty="0" smtClean="0"/>
              <a:t>0,3млн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1500167" y="2714620"/>
            <a:ext cx="6500857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3143248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3,5млн</a:t>
            </a:r>
            <a:r>
              <a:rPr lang="ru-RU" sz="1600" b="1" dirty="0"/>
              <a:t>. руб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r>
              <a:rPr lang="ru-RU" sz="1600" b="1" dirty="0" smtClean="0"/>
              <a:t>План на 2024год – 3,5млн. руб.</a:t>
            </a:r>
          </a:p>
          <a:p>
            <a:pPr>
              <a:defRPr/>
            </a:pPr>
            <a:r>
              <a:rPr lang="ru-RU" sz="1600" b="1" dirty="0" smtClean="0"/>
              <a:t>План на 2025год – 3,5млн.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500167" y="4286256"/>
            <a:ext cx="6572295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464344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План </a:t>
            </a:r>
            <a:r>
              <a:rPr lang="ru-RU" sz="1600" b="1" dirty="0"/>
              <a:t>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1,1млн</a:t>
            </a:r>
            <a:r>
              <a:rPr lang="ru-RU" sz="1600" b="1" dirty="0"/>
              <a:t>. </a:t>
            </a:r>
            <a:r>
              <a:rPr lang="ru-RU" sz="1600" b="1" dirty="0" err="1" smtClean="0"/>
              <a:t>Руб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2024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2025год –0,0тыс.руб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2026год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01.01.2025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01.01.2026–0,0 </a:t>
            </a:r>
            <a:r>
              <a:rPr lang="ru-RU" sz="2000" b="1" dirty="0"/>
              <a:t>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01.01.2027–0,0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645614" y="1160746"/>
            <a:ext cx="2332816" cy="362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- участник публичных слушаний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исполнению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5569" y="2392083"/>
            <a:ext cx="2462417" cy="3694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– участник публичных слушаний 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проекту бюджета</a:t>
            </a:r>
          </a:p>
        </p:txBody>
      </p:sp>
      <p:pic>
        <p:nvPicPr>
          <p:cNvPr id="4" name="Picture 4" descr="\\Xeon\adm\Пугина\Бюджет для граждан 2017\картинки\r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93" y="1160746"/>
            <a:ext cx="1749612" cy="12961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\\Xeon\adm\Пугина\Бюджет для граждан 2017\картинки\Картинки_регистрация_(регистрация)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3" y="5308410"/>
            <a:ext cx="1987194" cy="13609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\\Xeon\adm\Пугина\Бюджет для граждан 2017\картинки\человечек в картинках_ 23 тыс изображений найдено в Яндекс.Картинках_files\7a6f3f6213d3dbf5c227694fe33ff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390" y="3040156"/>
            <a:ext cx="2851220" cy="1620181"/>
          </a:xfrm>
          <a:prstGeom prst="roundRect">
            <a:avLst/>
          </a:prstGeom>
          <a:noFill/>
          <a:effectLst>
            <a:outerShdw blurRad="457200" dir="9240000" sx="110000" sy="110000" algn="ctr" rotWithShape="0">
              <a:srgbClr val="000000">
                <a:alpha val="1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ьная выноска 6"/>
          <p:cNvSpPr/>
          <p:nvPr/>
        </p:nvSpPr>
        <p:spPr bwMode="auto">
          <a:xfrm>
            <a:off x="489571" y="966324"/>
            <a:ext cx="2721619" cy="1296145"/>
          </a:xfrm>
          <a:prstGeom prst="wedgeEllipseCallout">
            <a:avLst>
              <a:gd name="adj1" fmla="val 65069"/>
              <a:gd name="adj2" fmla="val -15380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66700" dist="304800" dir="12600000" sx="94000" sy="94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6192011" y="4919566"/>
            <a:ext cx="2786420" cy="1490567"/>
          </a:xfrm>
          <a:prstGeom prst="wedgeEllipseCallout">
            <a:avLst>
              <a:gd name="adj1" fmla="val -68798"/>
              <a:gd name="adj2" fmla="val -117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41300" dist="177800" dir="19140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72" y="1225553"/>
            <a:ext cx="226801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налогоплательщик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11" y="5308410"/>
            <a:ext cx="265681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получатель социальных гарантий и услуг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29594" y="2521698"/>
            <a:ext cx="1684812" cy="453651"/>
          </a:xfrm>
          <a:prstGeom prst="downArrow">
            <a:avLst>
              <a:gd name="adj1" fmla="val 50000"/>
              <a:gd name="adj2" fmla="val 53556"/>
            </a:avLst>
          </a:prstGeom>
          <a:solidFill>
            <a:srgbClr val="E9EBE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729594" y="4789952"/>
            <a:ext cx="1749612" cy="45365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6127210" y="3234578"/>
            <a:ext cx="388803" cy="842494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692786" y="3364192"/>
            <a:ext cx="388803" cy="7776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4771" y="188637"/>
            <a:ext cx="8193600" cy="974957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b="1" kern="0" dirty="0" smtClean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Гражданин и его участие в бюджетном процессе</a:t>
            </a:r>
            <a:endParaRPr lang="ru-RU" sz="2900" b="1" kern="0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796" y="3364193"/>
            <a:ext cx="95484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8ae78e99406565baff4a1035e1a5d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71" y="4336301"/>
            <a:ext cx="1944015" cy="1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38ae78e99406565baff4a1035e1a5d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815" y="3169771"/>
            <a:ext cx="1944015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265625" y="6539748"/>
            <a:ext cx="2845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dirty="0" smtClean="0">
                <a:solidFill>
                  <a:srgbClr val="4B4105"/>
                </a:solidFill>
              </a:rPr>
              <a:t>9</a:t>
            </a:r>
            <a:endParaRPr lang="ru-RU" dirty="0">
              <a:solidFill>
                <a:srgbClr val="4B41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Муниципальные программы </a:t>
            </a:r>
            <a:r>
              <a:rPr lang="ru-RU" altLang="ru-RU" b="1" dirty="0" err="1"/>
              <a:t>Лежневского</a:t>
            </a:r>
            <a:r>
              <a:rPr lang="ru-RU" altLang="ru-RU" b="1" dirty="0"/>
              <a:t>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6353</TotalTime>
  <Words>2215</Words>
  <Application>Microsoft Office PowerPoint</Application>
  <PresentationFormat>Экран (4:3)</PresentationFormat>
  <Paragraphs>424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9</vt:lpstr>
      <vt:lpstr>Основные направления бюджетной и налоговой политики Лежневского городского поселения на 2024 и на плановый период 2025-2026 годов</vt:lpstr>
      <vt:lpstr>Прогноз социально-экономического развития Лежневского городского поселения  на 2024 год и на плановый период 2025 и 2026 годов</vt:lpstr>
      <vt:lpstr>ОСНОВНЫЕ ХАРАКТЕРИСТИКИ БЮДЖЕТА  ЛЕЖНЕВСКОГО ГОРОДСКОГО ПОСЕЛЕНИЯ  НА  2024 год</vt:lpstr>
      <vt:lpstr>ОСНОВНЫЕ ХАРАКТЕРИСТИКИ БЮДЖЕТА  ЛЕЖНЕВСКОГО ГОРОДСКОГО ПОСЕЛЕНИЯ  НА 2025 год</vt:lpstr>
      <vt:lpstr>ОСНОВНЫЕ ХАРАКТЕРИСТИКИ БЮДЖЕТА  ЛЕЖНЕВСКОГО ГОРОДСКОГО ПОСЕЛЕНИЯ  НА 2026 год</vt:lpstr>
      <vt:lpstr>      СТРУКТУРА ДОХОДОВ БЮДЖЕТА ЛЕЖНЕВСКОГО ГОРОДСКОГО ПОСЕЛЕНИЯ НА 2024 год и на плановый период 2025 и 2026 годов.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2024 году и плановом периоде 2025 и 2026 гг.</vt:lpstr>
      <vt:lpstr>Слайд 19</vt:lpstr>
      <vt:lpstr>Слайд 20</vt:lpstr>
      <vt:lpstr>Слайд 21</vt:lpstr>
      <vt:lpstr>СТРУКТУРА РАСХОДОВ БЮДЖЕТА  ЛЕЖНЕВСКОГО ГОРОДСКОГО ПОСЕЛЕНИЯ НА 2024 ГОД тыс.руб.</vt:lpstr>
      <vt:lpstr>СТРУКТУРА РАСХОДОВ БЮДЖЕТА  ЛЕЖНЕВСКОГО ГОРОДСКОГО ПОСЕЛЕНИЯ НА 2025 ГОД тыс.руб.</vt:lpstr>
      <vt:lpstr>СТРУКТУРА РАСХОДОВ БЮДЖЕТА  ЛЕЖНЕВСКОГО ГОРОДСКОГО ПОСЕЛЕНИЯ НА 2026 ГОД тыс.руб.</vt:lpstr>
      <vt:lpstr>Бюджет Лежневского  городского поселения на 2024 год и на плановый период 2025-2026 годов  Программный бюджет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31</vt:lpstr>
      <vt:lpstr>Слайд 32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588</cp:revision>
  <dcterms:created xsi:type="dcterms:W3CDTF">2014-01-11T19:46:57Z</dcterms:created>
  <dcterms:modified xsi:type="dcterms:W3CDTF">2024-06-12T17:59:18Z</dcterms:modified>
</cp:coreProperties>
</file>