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98" r:id="rId2"/>
    <p:sldId id="258" r:id="rId3"/>
    <p:sldId id="256" r:id="rId4"/>
    <p:sldId id="304" r:id="rId5"/>
    <p:sldId id="310" r:id="rId6"/>
    <p:sldId id="259" r:id="rId7"/>
    <p:sldId id="261" r:id="rId8"/>
    <p:sldId id="262" r:id="rId9"/>
    <p:sldId id="305" r:id="rId10"/>
    <p:sldId id="263" r:id="rId11"/>
    <p:sldId id="285" r:id="rId12"/>
    <p:sldId id="282" r:id="rId13"/>
    <p:sldId id="284" r:id="rId14"/>
    <p:sldId id="283" r:id="rId15"/>
    <p:sldId id="266" r:id="rId16"/>
    <p:sldId id="286" r:id="rId17"/>
    <p:sldId id="287" r:id="rId18"/>
    <p:sldId id="288" r:id="rId19"/>
    <p:sldId id="306" r:id="rId20"/>
    <p:sldId id="289" r:id="rId21"/>
    <p:sldId id="307" r:id="rId22"/>
    <p:sldId id="269" r:id="rId23"/>
    <p:sldId id="297" r:id="rId24"/>
    <p:sldId id="296" r:id="rId25"/>
    <p:sldId id="270" r:id="rId26"/>
    <p:sldId id="300" r:id="rId27"/>
    <p:sldId id="301" r:id="rId28"/>
    <p:sldId id="302" r:id="rId29"/>
    <p:sldId id="308" r:id="rId30"/>
    <p:sldId id="290" r:id="rId31"/>
    <p:sldId id="291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67,6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31,6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2988"/>
          <c:y val="7.3469511963178524E-2"/>
          <c:w val="0.78529573711543066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5251150181509366E-2"/>
                  <c:y val="-0.262751316826178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9592,1(100%)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2996"/>
          <c:y val="7.3469511963178524E-2"/>
          <c:w val="0.78529573711543088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5251150181509366E-2"/>
                  <c:y val="-0.262751316826178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9595,8(100%)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12440,6 (69,7%)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637,3 (26,0%)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781,2</a:t>
                    </a:r>
                    <a:r>
                      <a:rPr lang="ru-RU" dirty="0" smtClean="0"/>
                      <a:t>(4,3%)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Лист4!$A$1:$A$4</c:f>
              <c:strCache>
                <c:ptCount val="4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  <c:pt idx="3">
                  <c:v>межбюджетнве трансферты</c:v>
                </c:pt>
              </c:strCache>
            </c:strRef>
          </c:cat>
          <c:val>
            <c:numRef>
              <c:f>Лист4!$B$1:$B$4</c:f>
              <c:numCache>
                <c:formatCode>General</c:formatCode>
                <c:ptCount val="4"/>
                <c:pt idx="0">
                  <c:v>9775.2999999999938</c:v>
                </c:pt>
                <c:pt idx="1">
                  <c:v>4005.2</c:v>
                </c:pt>
                <c:pt idx="2">
                  <c:v>0</c:v>
                </c:pt>
                <c:pt idx="3">
                  <c:v>781.2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039125736700301E-2"/>
          <c:y val="2.3848238482384855E-2"/>
          <c:w val="0.55183074695546952"/>
          <c:h val="0.804878048780487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197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206,4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(1,9%)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130</a:t>
                    </a:r>
                    <a:r>
                      <a:rPr lang="ru-RU" baseline="0" dirty="0"/>
                      <a:t> (</a:t>
                    </a:r>
                    <a:r>
                      <a:rPr lang="ru-RU" baseline="0" dirty="0" smtClean="0"/>
                      <a:t>0,2%)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1,1%)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12269,3</a:t>
                    </a:r>
                    <a:r>
                      <a:rPr lang="ru-RU" dirty="0" smtClean="0"/>
                      <a:t>(22,9%)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1700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3,2%)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775,9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1,9%)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16437,6</a:t>
                    </a:r>
                    <a:r>
                      <a:rPr lang="ru-RU" dirty="0" smtClean="0"/>
                      <a:t>(35,6%)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16661,3</a:t>
                    </a:r>
                    <a:r>
                      <a:rPr lang="ru-RU" dirty="0" smtClean="0"/>
                      <a:t>(31,6%)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Лист5!$B$1:$B$14</c:f>
              <c:numCache>
                <c:formatCode>General</c:formatCode>
                <c:ptCount val="14"/>
                <c:pt idx="0">
                  <c:v>197</c:v>
                </c:pt>
                <c:pt idx="1">
                  <c:v>206.4</c:v>
                </c:pt>
                <c:pt idx="2">
                  <c:v>1000</c:v>
                </c:pt>
                <c:pt idx="3">
                  <c:v>130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12269.3</c:v>
                </c:pt>
                <c:pt idx="8">
                  <c:v>1700</c:v>
                </c:pt>
                <c:pt idx="9">
                  <c:v>775.9</c:v>
                </c:pt>
                <c:pt idx="10">
                  <c:v>16437.599999999988</c:v>
                </c:pt>
                <c:pt idx="11">
                  <c:v>90</c:v>
                </c:pt>
                <c:pt idx="12">
                  <c:v>16661.3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275623934208562"/>
          <c:y val="4.4689755244009095E-2"/>
          <c:w val="0.30821441635538932"/>
          <c:h val="0.95531024475599058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  <a:r>
                      <a:rPr lang="ru-RU"/>
                      <a:t> (0,6%)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206,4</a:t>
                    </a:r>
                    <a:r>
                      <a:rPr lang="ru-RU"/>
                      <a:t> (0,5%)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(2,2%)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 (1,3%)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10000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21,9%)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  <a:r>
                      <a:rPr lang="ru-RU"/>
                      <a:t> (4,4%) 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775,9</a:t>
                    </a:r>
                    <a:r>
                      <a:rPr lang="ru-RU"/>
                      <a:t> (1,7%)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721,6 (41,1%)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0,3%)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11500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25,2%)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Лист5!$C$1:$C$14</c:f>
              <c:numCache>
                <c:formatCode>General</c:formatCode>
                <c:ptCount val="14"/>
                <c:pt idx="0">
                  <c:v>260</c:v>
                </c:pt>
                <c:pt idx="1">
                  <c:v>206.4</c:v>
                </c:pt>
                <c:pt idx="2">
                  <c:v>1000</c:v>
                </c:pt>
                <c:pt idx="3">
                  <c:v>100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10000</c:v>
                </c:pt>
                <c:pt idx="8">
                  <c:v>2000</c:v>
                </c:pt>
                <c:pt idx="9">
                  <c:v>775.9</c:v>
                </c:pt>
                <c:pt idx="10">
                  <c:v>18396</c:v>
                </c:pt>
                <c:pt idx="11">
                  <c:v>90</c:v>
                </c:pt>
                <c:pt idx="12">
                  <c:v>11500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360921619850511"/>
          <c:y val="4.4245201771653545E-2"/>
          <c:w val="0.31701212026105208"/>
          <c:h val="0.95575479822834664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290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0,6%)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206,4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0,5%)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(2,2%)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100</a:t>
                    </a:r>
                    <a:r>
                      <a:rPr lang="ru-RU" baseline="0"/>
                      <a:t> (</a:t>
                    </a:r>
                    <a:r>
                      <a:rPr lang="en-US"/>
                      <a:t>0,2%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 (1,3%)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 baseline="0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8.8654719884152453E-2"/>
                  <c:y val="2.98000156696830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22,7%)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  <a:r>
                      <a:rPr lang="ru-RU"/>
                      <a:t> (4,5%)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775,9</a:t>
                    </a:r>
                    <a:r>
                      <a:rPr lang="ru-RU"/>
                      <a:t> </a:t>
                    </a:r>
                    <a:r>
                      <a:rPr lang="ru-RU" baseline="0"/>
                      <a:t> (1,7%)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17925,8(40,0%)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11500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25,7 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Лист5!$D$1:$D$14</c:f>
              <c:numCache>
                <c:formatCode>General</c:formatCode>
                <c:ptCount val="14"/>
                <c:pt idx="0">
                  <c:v>290</c:v>
                </c:pt>
                <c:pt idx="1">
                  <c:v>206.4</c:v>
                </c:pt>
                <c:pt idx="2">
                  <c:v>1000</c:v>
                </c:pt>
                <c:pt idx="3">
                  <c:v>100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10000</c:v>
                </c:pt>
                <c:pt idx="8">
                  <c:v>2000</c:v>
                </c:pt>
                <c:pt idx="9">
                  <c:v>775.9</c:v>
                </c:pt>
                <c:pt idx="10">
                  <c:v>17603.900000000001</c:v>
                </c:pt>
                <c:pt idx="11">
                  <c:v>90</c:v>
                </c:pt>
                <c:pt idx="12">
                  <c:v>11500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99869671463481"/>
          <c:y val="6.4652133035609419E-2"/>
          <c:w val="0.30315479530575973"/>
          <c:h val="0.93534786696439065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15E-2"/>
          <c:y val="0.10403676175992027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3000,0(5,6%)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12269,3(22,9%)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(3,6%)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500(0,9%)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35824,5(67%)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26E-2"/>
          <c:y val="0.1040367617599203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10000,0(21,4%)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(2,1%)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500(1,1%)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32261,9 (69,0%)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10143.799999999994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43E-2"/>
          <c:y val="0.10403676175992035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10000,0(21.2%)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(2,1%)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500(1,0%)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32696,1(69,3%)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10143.799999999994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74495848161328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78,52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20,52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77.118627683176342</c:v>
                </c:pt>
                <c:pt idx="1">
                  <c:v>1.1358638123456286</c:v>
                </c:pt>
                <c:pt idx="2">
                  <c:v>21.745508504478156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78,73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20,32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77.681732677701447</c:v>
                </c:pt>
                <c:pt idx="1">
                  <c:v>1.1079104808331486</c:v>
                </c:pt>
                <c:pt idx="2">
                  <c:v>21.210356841465035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30 000,0 (85,3%)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1624,8 (4,6%)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910(2,6%)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148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1350(3,8%)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919E-2"/>
                  <c:y val="2.1109660757646004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31010,0 (84,5%)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1656,1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1400 (3,8%)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350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300(3,5%)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31235,0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(84,1%)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1689,0(4,5%)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1500(4,0%)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266748789219E-2"/>
          <c:y val="0.21658110826340621"/>
          <c:w val="0.55337410613314253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-12-20-10-58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2" y="-27332"/>
            <a:ext cx="9191862" cy="6885332"/>
          </a:xfrm>
          <a:prstGeom prst="rect">
            <a:avLst/>
          </a:prstGeom>
          <a:noFill/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2976" y="142852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2022 и на плановый период 2023-2024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реалистичного прогноза поступления доходов, основанного на прогнозе социально-экономического развития, обеспечение наполняемости доходной части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и устойчивости бюджета. в том числе за счет выявления и сокращения неэффективных затрат,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концетрации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ресурсов на приоритетных направлениях развития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открытости бюджетного процесса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взвешенного подхода к принятию новых расходных обязательств с учетом их эффективности и целесообразности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Недопущение увеличения действующих и принятых расходных обязательств, не обеспеченных финансовыми источниками , при отсутствии доходных источников – обеспечение дополнительных  расходов за счет внутреннего перераспределения средств с наименее приоритетных направлений расходов.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участие исходя из возможностей бюджета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 в реализации национальных проектов (программ), государственных программ и мероприятий,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федерального бюджета и бюджета Ивановской области, привлечение средств федерального и областного бюджетов в первую очередь с наиболее низкой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местного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равных возможностей граждан в получении муниципальных услуг на всей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увязка муниципальных заданий на оказание муниципальных услуг с целевыми индикаторами муниципальных программ, усиление текущего контроля и ответственности за выполнение муниципальных заданий;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2022 год и на плановый период 2023 и 2024 годов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1049,18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1090,1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1133,7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178,18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185,31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192,9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200,62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51,97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96,91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67,82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785926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2022год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53 493,8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53 493,8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46 761,9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46 761,9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47 196,1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47 196,1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2018 год и на плановый период 2019 и 2020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2022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2023год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2024год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10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4678" y="4429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2022 году и плановом периоде 2023 и 2024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643174" y="4429132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00100" y="4500546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1214422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0232" y="128586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01.01.2021 </a:t>
            </a:r>
            <a:r>
              <a:rPr lang="ru-RU" altLang="ru-RU" dirty="0"/>
              <a:t>– </a:t>
            </a:r>
            <a:r>
              <a:rPr lang="ru-RU" altLang="ru-RU" dirty="0" smtClean="0"/>
              <a:t>7546 </a:t>
            </a:r>
            <a:r>
              <a:rPr lang="ru-RU" altLang="ru-RU" dirty="0"/>
              <a:t>человек</a:t>
            </a:r>
          </a:p>
        </p:txBody>
      </p:sp>
      <p:pic>
        <p:nvPicPr>
          <p:cNvPr id="2050" name="Picture 2" descr="C:\Users\Admin\Desktop\2021-12-20-11-07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83256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786050" y="4572008"/>
          <a:ext cx="34290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072067" y="1714488"/>
          <a:ext cx="4071933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104216" cy="814368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2424" y="500062"/>
          <a:ext cx="8439151" cy="585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247092" cy="885806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2023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9587" y="990600"/>
          <a:ext cx="81248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2024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625" y="876300"/>
          <a:ext cx="82867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2022 год и на плановый период 2023-2024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четырех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 </a:t>
            </a:r>
            <a:r>
              <a:rPr lang="ru-RU" dirty="0" smtClean="0"/>
              <a:t>12 269 ,3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10 000,0тыс.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1900,0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</a:t>
            </a:r>
            <a:r>
              <a:rPr lang="ru-RU" dirty="0" smtClean="0"/>
              <a:t>500,0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500,0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500,0.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00240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</a:t>
            </a:r>
            <a:r>
              <a:rPr lang="ru-RU" dirty="0" smtClean="0"/>
              <a:t>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год 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 3 000,0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2022 год и на плановый период 2023 и 2024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А.Ю. Ильичев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2022– 2024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571612"/>
          <a:ext cx="496252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357818" y="1857364"/>
          <a:ext cx="42148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714744" y="4572008"/>
          <a:ext cx="42148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1,9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3,0млн</a:t>
            </a:r>
            <a:r>
              <a:rPr lang="ru-RU" sz="1600" b="1" dirty="0"/>
              <a:t>. руб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r>
              <a:rPr lang="ru-RU" sz="1600" b="1" dirty="0" smtClean="0"/>
              <a:t>План на 2023год – 3,0млн. руб.</a:t>
            </a:r>
          </a:p>
          <a:p>
            <a:pPr>
              <a:defRPr/>
            </a:pPr>
            <a:r>
              <a:rPr lang="ru-RU" sz="1600" b="1" dirty="0" smtClean="0"/>
              <a:t>План </a:t>
            </a:r>
            <a:r>
              <a:rPr lang="ru-RU" sz="1600" b="1" smtClean="0"/>
              <a:t>на 2024год </a:t>
            </a:r>
            <a:r>
              <a:rPr lang="ru-RU" sz="1600" b="1" dirty="0" smtClean="0"/>
              <a:t>– 3,0млн.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2022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20223год –0,0тыс.руб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2024 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01.01.2023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01.01.2024 </a:t>
            </a:r>
            <a:r>
              <a:rPr lang="ru-RU" sz="2000" b="1" dirty="0"/>
              <a:t>–0,0 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01.01.2025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645614" y="1160746"/>
            <a:ext cx="2332816" cy="362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- участник публичных слушаний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исполнению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5569" y="2392083"/>
            <a:ext cx="2462417" cy="3694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– участник публичных слушаний 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проекту бюджета</a:t>
            </a:r>
          </a:p>
        </p:txBody>
      </p:sp>
      <p:pic>
        <p:nvPicPr>
          <p:cNvPr id="4" name="Picture 4" descr="\\Xeon\adm\Пугина\Бюджет для граждан 2017\картинки\r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93" y="1160746"/>
            <a:ext cx="1749612" cy="12961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\\Xeon\adm\Пугина\Бюджет для граждан 2017\картинки\Картинки_регистрация_(регистрация)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3" y="5308410"/>
            <a:ext cx="1987194" cy="13609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\\Xeon\adm\Пугина\Бюджет для граждан 2017\картинки\человечек в картинках_ 23 тыс изображений найдено в Яндекс.Картинках_files\7a6f3f6213d3dbf5c227694fe33ff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390" y="3040156"/>
            <a:ext cx="2851220" cy="1620181"/>
          </a:xfrm>
          <a:prstGeom prst="roundRect">
            <a:avLst/>
          </a:prstGeom>
          <a:noFill/>
          <a:effectLst>
            <a:outerShdw blurRad="457200" dir="9240000" sx="110000" sy="110000" algn="ctr" rotWithShape="0">
              <a:srgbClr val="000000">
                <a:alpha val="1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ьная выноска 6"/>
          <p:cNvSpPr/>
          <p:nvPr/>
        </p:nvSpPr>
        <p:spPr bwMode="auto">
          <a:xfrm>
            <a:off x="489571" y="966324"/>
            <a:ext cx="2721619" cy="1296145"/>
          </a:xfrm>
          <a:prstGeom prst="wedgeEllipseCallout">
            <a:avLst>
              <a:gd name="adj1" fmla="val 65069"/>
              <a:gd name="adj2" fmla="val -15380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66700" dist="304800" dir="12600000" sx="94000" sy="94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6192011" y="4919566"/>
            <a:ext cx="2786420" cy="1490567"/>
          </a:xfrm>
          <a:prstGeom prst="wedgeEllipseCallout">
            <a:avLst>
              <a:gd name="adj1" fmla="val -68798"/>
              <a:gd name="adj2" fmla="val -117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41300" dist="177800" dir="19140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72" y="1225553"/>
            <a:ext cx="226801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налогоплательщик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11" y="5308410"/>
            <a:ext cx="265681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получатель социальных гарантий и услуг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29594" y="2521698"/>
            <a:ext cx="1684812" cy="453651"/>
          </a:xfrm>
          <a:prstGeom prst="downArrow">
            <a:avLst>
              <a:gd name="adj1" fmla="val 50000"/>
              <a:gd name="adj2" fmla="val 53556"/>
            </a:avLst>
          </a:prstGeom>
          <a:solidFill>
            <a:srgbClr val="E9EBE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729594" y="4789952"/>
            <a:ext cx="1749612" cy="45365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6127210" y="3234578"/>
            <a:ext cx="388803" cy="842494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692786" y="3364192"/>
            <a:ext cx="388803" cy="7776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4771" y="188637"/>
            <a:ext cx="8193600" cy="974957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b="1" kern="0" dirty="0" smtClean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Гражданин и его участие в бюджетном процессе</a:t>
            </a:r>
            <a:endParaRPr lang="ru-RU" sz="2900" b="1" kern="0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796" y="3364193"/>
            <a:ext cx="95484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8ae78e99406565baff4a1035e1a5d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71" y="4336301"/>
            <a:ext cx="1944015" cy="1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38ae78e99406565baff4a1035e1a5d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815" y="3169771"/>
            <a:ext cx="1944015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265625" y="6539748"/>
            <a:ext cx="2845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dirty="0" smtClean="0">
                <a:solidFill>
                  <a:srgbClr val="4B4105"/>
                </a:solidFill>
              </a:rPr>
              <a:t>9</a:t>
            </a:r>
            <a:endParaRPr lang="ru-RU" dirty="0">
              <a:solidFill>
                <a:srgbClr val="4B41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Муниципальные программы </a:t>
            </a:r>
            <a:r>
              <a:rPr lang="ru-RU" altLang="ru-RU" b="1" dirty="0" err="1"/>
              <a:t>Лежневского</a:t>
            </a:r>
            <a:r>
              <a:rPr lang="ru-RU" altLang="ru-RU" b="1" dirty="0"/>
              <a:t>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5110</TotalTime>
  <Words>2296</Words>
  <Application>Microsoft Office PowerPoint</Application>
  <PresentationFormat>Экран (4:3)</PresentationFormat>
  <Paragraphs>407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9</vt:lpstr>
      <vt:lpstr>Основные направления бюджетной и налоговой политики Лежневского городского поселения на 2022 и на плановый период 2023-2024 годов</vt:lpstr>
      <vt:lpstr>Прогноз социально-экономического развития Лежневского городского поселения  на 2022 год и на плановый период 2023 и 2024 годов</vt:lpstr>
      <vt:lpstr>ОСНОВНЫЕ ХАРАКТЕРИСТИКИ БЮДЖЕТА  ЛЕЖНЕВСКОГО ГОРОДСКОГО ПОСЕЛЕНИЯ  НА  2022год</vt:lpstr>
      <vt:lpstr>ОСНОВНЫЕ ХАРАКТЕРИСТИКИ БЮДЖЕТА  ЛЕЖНЕВСКОГО ГОРОДСКОГО ПОСЕЛЕНИЯ  НА 2023 год</vt:lpstr>
      <vt:lpstr>ОСНОВНЫЕ ХАРАКТЕРИСТИКИ БЮДЖЕТА  ЛЕЖНЕВСКОГО ГОРОДСКОГО ПОСЕЛЕНИЯ  НА 2024 год</vt:lpstr>
      <vt:lpstr>  СТРУКТУРА ДОХОДОВ БЮДЖЕТА ЛЕЖНЕВСКОГО ГОРОДСКОГО ПОСЕЛЕНИЯ НА 2018 год и на плановый период 2019 и 2020 годов.   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2022 году и плановом периоде 2023 и 2024 гг.</vt:lpstr>
      <vt:lpstr>Слайд 19</vt:lpstr>
      <vt:lpstr>Слайд 20</vt:lpstr>
      <vt:lpstr>Слайд 21</vt:lpstr>
      <vt:lpstr>СТРУКТУРА РАСХОДОВ БЮДЖЕТА  ЛЕЖНЕВСКОГО ГОРОДСКОГО ПОСЕЛЕНИЯ НА 2022 ГОД</vt:lpstr>
      <vt:lpstr>СТРУКТУРА РАСХОДОВ БЮДЖЕТА  ЛЕЖНЕВСКОГО ГОРОДСКОГО ПОСЕЛЕНИЯ НА 2023 ГОД</vt:lpstr>
      <vt:lpstr>СТРУКТУРА РАСХОДОВ БЮДЖЕТА  ЛЕЖНЕВСКОГО ГОРОДСКОГО ПОСЕЛЕНИЯ НА 2024 ГОД</vt:lpstr>
      <vt:lpstr>Бюджет Лежневского  городского поселения на 2022 год и на плановый период 2023-2024 годов  Программный бюджет</vt:lpstr>
      <vt:lpstr>Муниципальная программа Лежневского городского поселения</vt:lpstr>
      <vt:lpstr>Слайд 27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30</vt:lpstr>
      <vt:lpstr>Слайд 31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450</cp:revision>
  <dcterms:created xsi:type="dcterms:W3CDTF">2014-01-11T19:46:57Z</dcterms:created>
  <dcterms:modified xsi:type="dcterms:W3CDTF">2022-06-15T19:04:59Z</dcterms:modified>
</cp:coreProperties>
</file>